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60" r:id="rId3"/>
    <p:sldId id="299" r:id="rId4"/>
    <p:sldId id="301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20" r:id="rId15"/>
    <p:sldId id="328" r:id="rId16"/>
    <p:sldId id="297" r:id="rId17"/>
    <p:sldId id="313" r:id="rId18"/>
    <p:sldId id="314" r:id="rId19"/>
    <p:sldId id="315" r:id="rId20"/>
    <p:sldId id="316" r:id="rId21"/>
    <p:sldId id="317" r:id="rId22"/>
    <p:sldId id="263" r:id="rId23"/>
  </p:sldIdLst>
  <p:sldSz cx="9144000" cy="5143500" type="screen16x9"/>
  <p:notesSz cx="6858000" cy="9144000"/>
  <p:defaultTextStyle>
    <a:defPPr>
      <a:defRPr lang="zh-CN"/>
    </a:defPPr>
    <a:lvl1pPr marL="0" algn="l" defTabSz="77914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890" algn="l" defTabSz="77914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145" algn="l" defTabSz="77914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9035" algn="l" defTabSz="77914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290" algn="l" defTabSz="77914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80" algn="l" defTabSz="77914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8070" algn="l" defTabSz="77914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25" algn="l" defTabSz="77914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215" algn="l" defTabSz="77914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2F1"/>
    <a:srgbClr val="00B89A"/>
    <a:srgbClr val="F5F5F5"/>
    <a:srgbClr val="0CA292"/>
    <a:srgbClr val="F68426"/>
    <a:srgbClr val="E28C00"/>
    <a:srgbClr val="F39700"/>
    <a:srgbClr val="9EDAD3"/>
    <a:srgbClr val="00A191"/>
    <a:srgbClr val="0069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5362" autoAdjust="0"/>
  </p:normalViewPr>
  <p:slideViewPr>
    <p:cSldViewPr>
      <p:cViewPr>
        <p:scale>
          <a:sx n="100" d="100"/>
          <a:sy n="100" d="100"/>
        </p:scale>
        <p:origin x="1880" y="-752"/>
      </p:cViewPr>
      <p:guideLst>
        <p:guide orient="horz" pos="3096"/>
        <p:guide pos="18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72E62-3C5D-4204-8BF9-938F17CAE3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051188-EEA4-4AA9-8118-E19D443F58F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9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8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5DEF-3991-4702-A964-7641CFF901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E889-556A-4D5F-B728-97DC71948F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5DEF-3991-4702-A964-7641CFF901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E889-556A-4D5F-B728-97DC71948F1C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条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72412"/>
            <a:ext cx="9144000" cy="271088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1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9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2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80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2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5DEF-3991-4702-A964-7641CFF901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E889-556A-4D5F-B728-97DC71948F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5DEF-3991-4702-A964-7641CFF901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E889-556A-4D5F-B728-97DC71948F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890" indent="0">
              <a:buNone/>
              <a:defRPr sz="1700" b="1"/>
            </a:lvl2pPr>
            <a:lvl3pPr marL="779145" indent="0">
              <a:buNone/>
              <a:defRPr sz="1500" b="1"/>
            </a:lvl3pPr>
            <a:lvl4pPr marL="1169035" indent="0">
              <a:buNone/>
              <a:defRPr sz="1400" b="1"/>
            </a:lvl4pPr>
            <a:lvl5pPr marL="1558290" indent="0">
              <a:buNone/>
              <a:defRPr sz="1400" b="1"/>
            </a:lvl5pPr>
            <a:lvl6pPr marL="1948180" indent="0">
              <a:buNone/>
              <a:defRPr sz="1400" b="1"/>
            </a:lvl6pPr>
            <a:lvl7pPr marL="2338070" indent="0">
              <a:buNone/>
              <a:defRPr sz="1400" b="1"/>
            </a:lvl7pPr>
            <a:lvl8pPr marL="2727325" indent="0">
              <a:buNone/>
              <a:defRPr sz="1400" b="1"/>
            </a:lvl8pPr>
            <a:lvl9pPr marL="3117215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890" indent="0">
              <a:buNone/>
              <a:defRPr sz="1700" b="1"/>
            </a:lvl2pPr>
            <a:lvl3pPr marL="779145" indent="0">
              <a:buNone/>
              <a:defRPr sz="1500" b="1"/>
            </a:lvl3pPr>
            <a:lvl4pPr marL="1169035" indent="0">
              <a:buNone/>
              <a:defRPr sz="1400" b="1"/>
            </a:lvl4pPr>
            <a:lvl5pPr marL="1558290" indent="0">
              <a:buNone/>
              <a:defRPr sz="1400" b="1"/>
            </a:lvl5pPr>
            <a:lvl6pPr marL="1948180" indent="0">
              <a:buNone/>
              <a:defRPr sz="1400" b="1"/>
            </a:lvl6pPr>
            <a:lvl7pPr marL="2338070" indent="0">
              <a:buNone/>
              <a:defRPr sz="1400" b="1"/>
            </a:lvl7pPr>
            <a:lvl8pPr marL="2727325" indent="0">
              <a:buNone/>
              <a:defRPr sz="1400" b="1"/>
            </a:lvl8pPr>
            <a:lvl9pPr marL="3117215" indent="0">
              <a:buNone/>
              <a:defRPr sz="14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5DEF-3991-4702-A964-7641CFF901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E889-556A-4D5F-B728-97DC71948F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5DEF-3991-4702-A964-7641CFF901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E889-556A-4D5F-B728-97DC71948F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890" indent="0">
              <a:buNone/>
              <a:defRPr sz="2400"/>
            </a:lvl2pPr>
            <a:lvl3pPr marL="779145" indent="0">
              <a:buNone/>
              <a:defRPr sz="2000"/>
            </a:lvl3pPr>
            <a:lvl4pPr marL="1169035" indent="0">
              <a:buNone/>
              <a:defRPr sz="1700"/>
            </a:lvl4pPr>
            <a:lvl5pPr marL="1558290" indent="0">
              <a:buNone/>
              <a:defRPr sz="1700"/>
            </a:lvl5pPr>
            <a:lvl6pPr marL="1948180" indent="0">
              <a:buNone/>
              <a:defRPr sz="1700"/>
            </a:lvl6pPr>
            <a:lvl7pPr marL="2338070" indent="0">
              <a:buNone/>
              <a:defRPr sz="1700"/>
            </a:lvl7pPr>
            <a:lvl8pPr marL="2727325" indent="0">
              <a:buNone/>
              <a:defRPr sz="1700"/>
            </a:lvl8pPr>
            <a:lvl9pPr marL="3117215" indent="0">
              <a:buNone/>
              <a:defRPr sz="1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890" indent="0">
              <a:buNone/>
              <a:defRPr sz="1000"/>
            </a:lvl2pPr>
            <a:lvl3pPr marL="779145" indent="0">
              <a:buNone/>
              <a:defRPr sz="900"/>
            </a:lvl3pPr>
            <a:lvl4pPr marL="1169035" indent="0">
              <a:buNone/>
              <a:defRPr sz="800"/>
            </a:lvl4pPr>
            <a:lvl5pPr marL="1558290" indent="0">
              <a:buNone/>
              <a:defRPr sz="800"/>
            </a:lvl5pPr>
            <a:lvl6pPr marL="1948180" indent="0">
              <a:buNone/>
              <a:defRPr sz="800"/>
            </a:lvl6pPr>
            <a:lvl7pPr marL="2338070" indent="0">
              <a:buNone/>
              <a:defRPr sz="800"/>
            </a:lvl7pPr>
            <a:lvl8pPr marL="2727325" indent="0">
              <a:buNone/>
              <a:defRPr sz="800"/>
            </a:lvl8pPr>
            <a:lvl9pPr marL="3117215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5DEF-3991-4702-A964-7641CFF901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E889-556A-4D5F-B728-97DC71948F1C}" type="slidenum">
              <a:rPr lang="zh-CN" altLang="en-US" smtClean="0"/>
            </a:fld>
            <a:endParaRPr lang="zh-CN" altLang="en-US"/>
          </a:p>
        </p:txBody>
      </p:sp>
      <p:pic>
        <p:nvPicPr>
          <p:cNvPr id="2050" name="Picture 2" descr="C:\Users\Administrator\Desktop\新建文件夹 (3)\常规版辅助条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49725"/>
            <a:ext cx="9144000" cy="21431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5DEF-3991-4702-A964-7641CFF901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E889-556A-4D5F-B728-97DC71948F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5DEF-3991-4702-A964-7641CFF901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6E889-556A-4D5F-B728-97DC71948F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35DEF-3991-4702-A964-7641CFF901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6E889-556A-4D5F-B728-97DC71948F1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>
    <p:wipe/>
  </p:transition>
  <p:txStyles>
    <p:titleStyle>
      <a:lvl1pPr algn="ctr" defTabSz="779145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100" indent="-292100" algn="l" defTabSz="7791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095" indent="-243205" algn="l" defTabSz="779145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90" indent="-194945" algn="l" defTabSz="77914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980" indent="-194945" algn="l" defTabSz="779145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235" indent="-194945" algn="l" defTabSz="779145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indent="-194945" algn="l" defTabSz="7791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380" indent="-194945" algn="l" defTabSz="7791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270" indent="-194945" algn="l" defTabSz="7791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525" indent="-194945" algn="l" defTabSz="779145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79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890" algn="l" defTabSz="779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145" algn="l" defTabSz="779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9035" algn="l" defTabSz="779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290" algn="l" defTabSz="779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80" algn="l" defTabSz="779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8070" algn="l" defTabSz="779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25" algn="l" defTabSz="779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215" algn="l" defTabSz="77914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6.png"/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新建文件夹 (3)\16：9底色.png"/>
          <p:cNvPicPr>
            <a:picLocks noChangeAspect="1" noChangeArrowheads="1"/>
          </p:cNvPicPr>
          <p:nvPr/>
        </p:nvPicPr>
        <p:blipFill>
          <a:blip r:embed="rId1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5536" y="1779662"/>
            <a:ext cx="8352928" cy="30963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3568" y="1923678"/>
            <a:ext cx="7632848" cy="709629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dist"/>
            <a:r>
              <a:rPr lang="zh-CN" altLang="en-US" sz="4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新东方多媒体学习库</a:t>
            </a:r>
            <a:endParaRPr lang="zh-CN" altLang="en-US" sz="4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3219822"/>
            <a:ext cx="3587420" cy="1125127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优质资源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互联网技术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成就高效在线学习服务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4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(http://library.koolearn.com)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82" charset="2"/>
              <a:ea typeface="微软雅黑" panose="020B0503020204020204" pitchFamily="82" charset="2"/>
            </a:endParaRPr>
          </a:p>
        </p:txBody>
      </p:sp>
      <p:pic>
        <p:nvPicPr>
          <p:cNvPr id="9" name="图片 8" descr="新东方背书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271" y="4948014"/>
            <a:ext cx="2127006" cy="107397"/>
          </a:xfrm>
          <a:prstGeom prst="rect">
            <a:avLst/>
          </a:prstGeom>
        </p:spPr>
      </p:pic>
      <p:pic>
        <p:nvPicPr>
          <p:cNvPr id="12" name="图片 11" descr="新东方背书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732" y="4577299"/>
            <a:ext cx="1994068" cy="100685"/>
          </a:xfrm>
          <a:prstGeom prst="rect">
            <a:avLst/>
          </a:prstGeom>
        </p:spPr>
      </p:pic>
      <p:pic>
        <p:nvPicPr>
          <p:cNvPr id="2" name="Picture 2" descr="C:\Users\Administrator\Desktop\新建文件夹 (3)\常规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794" y="413972"/>
            <a:ext cx="1811982" cy="789626"/>
          </a:xfrm>
          <a:prstGeom prst="rect">
            <a:avLst/>
          </a:prstGeom>
          <a:noFill/>
        </p:spPr>
      </p:pic>
      <p:pic>
        <p:nvPicPr>
          <p:cNvPr id="1027" name="Picture 3" descr="C:\Users\Administrator\Desktop\新建文件夹 (3)\常规版箭头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411510"/>
            <a:ext cx="720080" cy="909904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611560" y="2715766"/>
            <a:ext cx="8064896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集网络课堂、在线考试、多媒体互动为一体的</a:t>
            </a:r>
            <a:r>
              <a:rPr lang="en-US" altLang="zh-CN" sz="1800" b="1" dirty="0">
                <a:solidFill>
                  <a:schemeClr val="bg1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“</a:t>
            </a:r>
            <a:r>
              <a:rPr lang="zh-CN" altLang="en-US" sz="1800" b="1" dirty="0">
                <a:solidFill>
                  <a:schemeClr val="bg1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一站式</a:t>
            </a:r>
            <a:r>
              <a:rPr lang="en-US" altLang="zh-CN" sz="1800" b="1" dirty="0">
                <a:solidFill>
                  <a:schemeClr val="bg1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”</a:t>
            </a:r>
            <a:r>
              <a:rPr lang="zh-CN" altLang="en-US" sz="1800" b="1" dirty="0">
                <a:solidFill>
                  <a:schemeClr val="bg1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综合学习平台</a:t>
            </a:r>
            <a:endParaRPr lang="zh-CN" altLang="en-US" sz="1800" b="1" dirty="0">
              <a:solidFill>
                <a:schemeClr val="bg1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  <p:sp>
        <p:nvSpPr>
          <p:cNvPr id="10" name="Text Box 5"/>
          <p:cNvSpPr>
            <a:spLocks noChangeArrowheads="1"/>
          </p:cNvSpPr>
          <p:nvPr/>
        </p:nvSpPr>
        <p:spPr bwMode="auto">
          <a:xfrm>
            <a:off x="5292080" y="3291830"/>
            <a:ext cx="3384376" cy="13608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新东方在线：杨鹏</a:t>
            </a:r>
            <a:endParaRPr lang="zh-CN" altLang="en-US" b="1" dirty="0">
              <a:solidFill>
                <a:schemeClr val="accent6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联系电话：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charset="0"/>
              </a:rPr>
              <a:t>18009232580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charset="0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邮箱</a:t>
            </a:r>
            <a:r>
              <a:rPr lang="zh-CN" alt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charset="0"/>
              </a:rPr>
              <a:t>：</a:t>
            </a:r>
            <a:r>
              <a:rPr lang="en-US" altLang="zh-CN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charset="0"/>
              </a:rPr>
              <a:t>yangpeng3@</a:t>
            </a:r>
            <a:r>
              <a:rPr lang="en-US" altLang="zh-CN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charset="0"/>
              </a:rPr>
              <a:t>koolearn.com</a:t>
            </a:r>
            <a:endParaRPr lang="zh-CN" altLang="en-US" b="1" dirty="0">
              <a:solidFill>
                <a:schemeClr val="accent6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charset="0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微信/QQ：</a:t>
            </a:r>
            <a:r>
              <a:rPr lang="en-US" altLang="zh-CN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宋体" panose="02010600030101010101" pitchFamily="2" charset="-122"/>
              </a:rPr>
              <a:t>18009232580</a:t>
            </a:r>
            <a:endParaRPr lang="en-US" altLang="zh-CN" b="1" dirty="0">
              <a:solidFill>
                <a:schemeClr val="accent6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2138" y="988800"/>
            <a:ext cx="5735155" cy="3888000"/>
          </a:xfrm>
          <a:prstGeom prst="rect">
            <a:avLst/>
          </a:prstGeom>
        </p:spPr>
      </p:pic>
      <p:sp>
        <p:nvSpPr>
          <p:cNvPr id="8" name="圆角矩形标注 13"/>
          <p:cNvSpPr>
            <a:spLocks noChangeArrowheads="1"/>
          </p:cNvSpPr>
          <p:nvPr/>
        </p:nvSpPr>
        <p:spPr bwMode="auto">
          <a:xfrm>
            <a:off x="5304155" y="260350"/>
            <a:ext cx="3529330" cy="1765935"/>
          </a:xfrm>
          <a:prstGeom prst="wedgeRoundRectCallout">
            <a:avLst>
              <a:gd name="adj1" fmla="val -95687"/>
              <a:gd name="adj2" fmla="val 34328"/>
              <a:gd name="adj3" fmla="val 16667"/>
            </a:avLst>
          </a:prstGeom>
          <a:solidFill>
            <a:schemeClr val="tx2">
              <a:lumMod val="20000"/>
              <a:lumOff val="80000"/>
              <a:alpha val="95000"/>
            </a:schemeClr>
          </a:solidFill>
          <a:ln w="12700">
            <a:solidFill>
              <a:schemeClr val="accent1"/>
            </a:solidFill>
            <a:prstDash val="dash"/>
            <a:miter lim="800000"/>
          </a:ln>
        </p:spPr>
        <p:txBody>
          <a:bodyPr lIns="99121" tIns="49560" rIns="99121" bIns="49560" anchor="ctr"/>
          <a:lstStyle/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时时英语，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包括听力听力晨读、随时英语（英伦风格，英式英语）音频在线收听。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左侧为编辑推荐的节目单，帮用户筛选有用的课程信息；右侧为往期节目回放，音频文件可在线收听，随时“磨练耳朵”，进行听力训练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标注 14"/>
          <p:cNvSpPr>
            <a:spLocks noChangeArrowheads="1"/>
          </p:cNvSpPr>
          <p:nvPr/>
        </p:nvSpPr>
        <p:spPr bwMode="auto">
          <a:xfrm>
            <a:off x="4170045" y="2451735"/>
            <a:ext cx="3345180" cy="424180"/>
          </a:xfrm>
          <a:prstGeom prst="wedgeRoundRectCallout">
            <a:avLst>
              <a:gd name="adj1" fmla="val -58622"/>
              <a:gd name="adj2" fmla="val 278677"/>
              <a:gd name="adj3" fmla="val 16667"/>
            </a:avLst>
          </a:prstGeom>
          <a:solidFill>
            <a:schemeClr val="tx2">
              <a:lumMod val="20000"/>
              <a:lumOff val="80000"/>
              <a:alpha val="95000"/>
            </a:schemeClr>
          </a:solidFill>
          <a:ln w="12700">
            <a:solidFill>
              <a:schemeClr val="accent1"/>
            </a:solidFill>
            <a:prstDash val="dash"/>
            <a:miter lim="800000"/>
          </a:ln>
        </p:spPr>
        <p:txBody>
          <a:bodyPr lIns="99121" tIns="49560" rIns="99121" bIns="49560" anchor="ctr"/>
          <a:lstStyle/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论坛：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与爱学资料论坛区相同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251520" y="1043562"/>
            <a:ext cx="2664000" cy="3832443"/>
          </a:xfrm>
          <a:prstGeom prst="rect">
            <a:avLst/>
          </a:prstGeom>
          <a:noFill/>
          <a:ln w="25400">
            <a:solidFill>
              <a:srgbClr val="1DC1AD"/>
            </a:solidFill>
            <a:prstDash val="sysDash"/>
            <a:miter lim="800000"/>
          </a:ln>
        </p:spPr>
        <p:txBody>
          <a:bodyPr lIns="99121" tIns="49560" rIns="99121" bIns="49560" anchor="ctr"/>
          <a:lstStyle/>
          <a:p>
            <a:pPr>
              <a:buFont typeface="Arial" panose="020B0604020202020204" pitchFamily="34" charset="0"/>
              <a:buNone/>
            </a:pPr>
            <a:endParaRPr lang="en-US" altLang="zh-CN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800" dirty="0">
                <a:ln w="12700">
                  <a:noFill/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学习库频道介绍</a:t>
            </a:r>
            <a:endParaRPr lang="en-US" altLang="zh-CN" sz="1800" dirty="0">
              <a:ln w="12700">
                <a:noFill/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800" dirty="0">
                <a:ln w="12700">
                  <a:noFill/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－资讯</a:t>
            </a:r>
            <a:endParaRPr lang="en-US" altLang="zh-CN" sz="1800" dirty="0">
              <a:ln w="12700">
                <a:noFill/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800" dirty="0">
                <a:ln w="12700">
                  <a:noFill/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－爱学互动</a:t>
            </a:r>
            <a:endParaRPr lang="en-US" altLang="zh-CN" sz="1800" dirty="0">
              <a:ln w="12700">
                <a:noFill/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ln w="12700">
                  <a:noFill/>
                  <a:prstDash val="solid"/>
                </a:ln>
                <a:solidFill>
                  <a:srgbClr val="0CA2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简介：爱学互动包括</a:t>
            </a:r>
            <a:r>
              <a:rPr lang="en-US" altLang="zh-CN" sz="14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YY</a:t>
            </a:r>
            <a:r>
              <a:rPr lang="zh-CN" altLang="en-US" sz="14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语音直播课堂、时时英语电台、论坛</a:t>
            </a:r>
            <a:r>
              <a:rPr lang="zh-CN" altLang="en-US" sz="1400" dirty="0">
                <a:ln w="12700">
                  <a:noFill/>
                  <a:prstDash val="solid"/>
                </a:ln>
                <a:solidFill>
                  <a:srgbClr val="0CA2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三个互动栏目。涵盖娱乐、生活、文化类型，趣味性也比较强，用户在</a:t>
            </a:r>
            <a:r>
              <a:rPr lang="zh-CN" altLang="en-US" sz="14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锻炼口语</a:t>
            </a:r>
            <a:r>
              <a:rPr lang="zh-CN" altLang="en-US" sz="1400" dirty="0">
                <a:ln w="12700">
                  <a:noFill/>
                  <a:prstDash val="solid"/>
                </a:ln>
                <a:solidFill>
                  <a:srgbClr val="0CA2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14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听力技能</a:t>
            </a:r>
            <a:r>
              <a:rPr lang="zh-CN" altLang="en-US" sz="1400" dirty="0">
                <a:ln w="12700">
                  <a:noFill/>
                  <a:prstDash val="solid"/>
                </a:ln>
                <a:solidFill>
                  <a:srgbClr val="0CA2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的同时，也能了解到</a:t>
            </a:r>
            <a:r>
              <a:rPr lang="zh-CN" altLang="en-US" sz="14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西方文化</a:t>
            </a:r>
            <a:r>
              <a:rPr lang="zh-CN" altLang="en-US" sz="1400" dirty="0">
                <a:ln w="12700">
                  <a:noFill/>
                  <a:prstDash val="solid"/>
                </a:ln>
                <a:solidFill>
                  <a:srgbClr val="0CA2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，提高英语文化素养。</a:t>
            </a:r>
            <a:endParaRPr lang="en-US" altLang="zh-CN" sz="1400" dirty="0">
              <a:ln w="12700">
                <a:noFill/>
                <a:prstDash val="solid"/>
              </a:ln>
              <a:solidFill>
                <a:srgbClr val="0CA29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zh-CN" sz="1400" dirty="0">
              <a:ln w="12700">
                <a:noFill/>
                <a:prstDash val="solid"/>
              </a:ln>
              <a:solidFill>
                <a:srgbClr val="0CA29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ln w="12700">
                  <a:noFill/>
                  <a:prstDash val="solid"/>
                </a:ln>
                <a:solidFill>
                  <a:srgbClr val="0CA2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作用：爱学互动是学习库为广大学员提供实时在线交流平台，学员与名师可以通过语音时时交流互动，及时解决学习中的疑难问题。</a:t>
            </a:r>
            <a:endParaRPr lang="en-US" altLang="zh-CN" sz="1400" dirty="0">
              <a:ln w="12700">
                <a:noFill/>
                <a:prstDash val="solid"/>
              </a:ln>
              <a:solidFill>
                <a:srgbClr val="0CA29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28015" y="408305"/>
            <a:ext cx="2287270" cy="448310"/>
            <a:chOff x="1548" y="705"/>
            <a:chExt cx="3602" cy="706"/>
          </a:xfrm>
        </p:grpSpPr>
        <p:sp>
          <p:nvSpPr>
            <p:cNvPr id="12" name="矩形 11"/>
            <p:cNvSpPr/>
            <p:nvPr/>
          </p:nvSpPr>
          <p:spPr>
            <a:xfrm>
              <a:off x="1548" y="705"/>
              <a:ext cx="680" cy="680"/>
            </a:xfrm>
            <a:prstGeom prst="rect">
              <a:avLst/>
            </a:prstGeom>
            <a:solidFill>
              <a:srgbClr val="0CA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925" tIns="38963" rIns="77925" bIns="38963" rtlCol="0" anchor="ctr"/>
            <a:lstStyle/>
            <a:p>
              <a:pPr algn="ctr"/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5"/>
            <p:cNvSpPr txBox="1"/>
            <p:nvPr/>
          </p:nvSpPr>
          <p:spPr>
            <a:xfrm>
              <a:off x="2210" y="705"/>
              <a:ext cx="2940" cy="706"/>
            </a:xfrm>
            <a:prstGeom prst="rect">
              <a:avLst/>
            </a:prstGeom>
            <a:noFill/>
          </p:spPr>
          <p:txBody>
            <a:bodyPr wrap="square" lIns="77925" tIns="38963" rIns="77925" bIns="38963" rtlCol="0">
              <a:spAutoFit/>
            </a:bodyPr>
            <a:lstStyle/>
            <a:p>
              <a:r>
                <a:rPr lang="zh-CN" altLang="en-US" sz="2400" b="1" spc="128" dirty="0">
                  <a:solidFill>
                    <a:srgbClr val="4646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学习库简介</a:t>
              </a:r>
              <a:endParaRPr lang="zh-CN" altLang="en-US" sz="2400" b="1" spc="128" dirty="0">
                <a:solidFill>
                  <a:srgbClr val="4646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 autoUpdateAnimBg="0"/>
      <p:bldP spid="11" grpId="0" bldLvl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7700" y="879475"/>
            <a:ext cx="5617210" cy="3966845"/>
          </a:xfrm>
          <a:prstGeom prst="rect">
            <a:avLst/>
          </a:prstGeom>
        </p:spPr>
      </p:pic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251520" y="1043562"/>
            <a:ext cx="2664000" cy="3832444"/>
          </a:xfrm>
          <a:prstGeom prst="rect">
            <a:avLst/>
          </a:prstGeom>
          <a:noFill/>
          <a:ln w="25400">
            <a:solidFill>
              <a:srgbClr val="1DC1AD"/>
            </a:solidFill>
            <a:prstDash val="sysDash"/>
            <a:miter lim="800000"/>
          </a:ln>
        </p:spPr>
        <p:txBody>
          <a:bodyPr lIns="99121" tIns="49560" rIns="99121" bIns="49560" anchor="ctr"/>
          <a:lstStyle/>
          <a:p>
            <a:pPr>
              <a:buFont typeface="Arial" panose="020B0604020202020204" pitchFamily="34" charset="0"/>
              <a:buNone/>
            </a:pPr>
            <a:endParaRPr lang="en-US" altLang="zh-CN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800" dirty="0">
                <a:ln w="12700">
                  <a:noFill/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学习库频道介绍</a:t>
            </a:r>
            <a:endParaRPr lang="en-US" altLang="zh-CN" sz="1800" dirty="0">
              <a:ln w="12700">
                <a:noFill/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800" dirty="0">
                <a:ln w="12700">
                  <a:noFill/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－资讯</a:t>
            </a:r>
            <a:endParaRPr lang="en-US" altLang="zh-CN" sz="1800" dirty="0">
              <a:ln w="12700">
                <a:noFill/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800" dirty="0">
                <a:ln w="12700">
                  <a:noFill/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－爱学资讯</a:t>
            </a:r>
            <a:endParaRPr lang="en-US" altLang="zh-CN" sz="1800" dirty="0">
              <a:ln w="12700">
                <a:noFill/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400" dirty="0">
                <a:ln w="12700">
                  <a:noFill/>
                  <a:prstDash val="solid"/>
                </a:ln>
                <a:solidFill>
                  <a:srgbClr val="0CA2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简介：爱学资讯可以提供个性化、全程化、精准的</a:t>
            </a:r>
            <a:r>
              <a:rPr lang="zh-CN" altLang="en-US" sz="14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考试资讯</a:t>
            </a:r>
            <a:r>
              <a:rPr lang="zh-CN" altLang="en-US" sz="1400" dirty="0">
                <a:ln w="12700">
                  <a:noFill/>
                  <a:prstDash val="solid"/>
                </a:ln>
                <a:solidFill>
                  <a:srgbClr val="0CA2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，如</a:t>
            </a:r>
            <a:r>
              <a:rPr lang="zh-CN" altLang="en-US" sz="14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考试复习计划、学习指导，励志经验分享、招考信息</a:t>
            </a:r>
            <a:r>
              <a:rPr lang="zh-CN" altLang="en-US" sz="1400" dirty="0">
                <a:ln w="12700">
                  <a:noFill/>
                  <a:prstDash val="solid"/>
                </a:ln>
                <a:solidFill>
                  <a:srgbClr val="0CA2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等。资讯更新及时、准确。</a:t>
            </a:r>
            <a:endParaRPr lang="en-US" altLang="zh-CN" sz="1400" dirty="0">
              <a:ln w="12700">
                <a:noFill/>
                <a:prstDash val="solid"/>
              </a:ln>
              <a:solidFill>
                <a:srgbClr val="0CA29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1400" dirty="0">
              <a:ln w="12700">
                <a:noFill/>
                <a:prstDash val="solid"/>
              </a:ln>
              <a:solidFill>
                <a:srgbClr val="0CA29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400" dirty="0">
                <a:ln w="12700">
                  <a:noFill/>
                  <a:prstDash val="solid"/>
                </a:ln>
                <a:solidFill>
                  <a:srgbClr val="0CA2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作用：方便学员第一时间获取最新考试信息、帮助学生在考试复习阶段少走弯路、有的放矢，保证学习效果。</a:t>
            </a:r>
            <a:endParaRPr lang="en-US" altLang="zh-CN" sz="1400" dirty="0">
              <a:ln w="12700">
                <a:noFill/>
                <a:prstDash val="solid"/>
              </a:ln>
              <a:solidFill>
                <a:srgbClr val="0CA29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圆角矩形标注 10"/>
          <p:cNvSpPr>
            <a:spLocks noChangeArrowheads="1"/>
          </p:cNvSpPr>
          <p:nvPr/>
        </p:nvSpPr>
        <p:spPr bwMode="auto">
          <a:xfrm>
            <a:off x="5643245" y="304165"/>
            <a:ext cx="3265805" cy="923290"/>
          </a:xfrm>
          <a:prstGeom prst="wedgeRoundRectCallout">
            <a:avLst>
              <a:gd name="adj1" fmla="val -77156"/>
              <a:gd name="adj2" fmla="val 196078"/>
              <a:gd name="adj3" fmla="val 16667"/>
            </a:avLst>
          </a:prstGeom>
          <a:solidFill>
            <a:schemeClr val="tx2">
              <a:lumMod val="20000"/>
              <a:lumOff val="80000"/>
              <a:alpha val="95000"/>
            </a:schemeClr>
          </a:solidFill>
          <a:ln w="12700">
            <a:solidFill>
              <a:schemeClr val="accent1"/>
            </a:solidFill>
            <a:prstDash val="dash"/>
            <a:miter lim="800000"/>
          </a:ln>
        </p:spPr>
        <p:txBody>
          <a:bodyPr lIns="99121" tIns="49560" rIns="99121" bIns="49560" anchor="ctr"/>
          <a:lstStyle/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资讯、专题推荐区域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，根据不同的考试时段，推出考试专题；帮助学员系统复习，提升复习效果。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标注 11"/>
          <p:cNvSpPr>
            <a:spLocks noChangeArrowheads="1"/>
          </p:cNvSpPr>
          <p:nvPr/>
        </p:nvSpPr>
        <p:spPr bwMode="auto">
          <a:xfrm>
            <a:off x="5636895" y="2451735"/>
            <a:ext cx="3272155" cy="822960"/>
          </a:xfrm>
          <a:prstGeom prst="wedgeRoundRectCallout">
            <a:avLst>
              <a:gd name="adj1" fmla="val -76684"/>
              <a:gd name="adj2" fmla="val 115854"/>
              <a:gd name="adj3" fmla="val 16667"/>
            </a:avLst>
          </a:prstGeom>
          <a:solidFill>
            <a:schemeClr val="tx2">
              <a:lumMod val="20000"/>
              <a:lumOff val="80000"/>
              <a:alpha val="95000"/>
            </a:schemeClr>
          </a:solidFill>
          <a:ln w="12700">
            <a:solidFill>
              <a:schemeClr val="accent1"/>
            </a:solidFill>
            <a:prstDash val="dash"/>
            <a:miter lim="800000"/>
          </a:ln>
        </p:spPr>
        <p:txBody>
          <a:bodyPr lIns="99121" tIns="49560" rIns="99121" bIns="49560" anchor="ctr"/>
          <a:lstStyle/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大学考试类资讯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，主要是各类招考信息、考试大纲变化等与大学英语考试相关信息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40055" y="372110"/>
            <a:ext cx="2287270" cy="448310"/>
            <a:chOff x="1548" y="705"/>
            <a:chExt cx="3602" cy="706"/>
          </a:xfrm>
        </p:grpSpPr>
        <p:sp>
          <p:nvSpPr>
            <p:cNvPr id="10" name="矩形 9"/>
            <p:cNvSpPr/>
            <p:nvPr/>
          </p:nvSpPr>
          <p:spPr>
            <a:xfrm>
              <a:off x="1548" y="705"/>
              <a:ext cx="680" cy="680"/>
            </a:xfrm>
            <a:prstGeom prst="rect">
              <a:avLst/>
            </a:prstGeom>
            <a:solidFill>
              <a:srgbClr val="0CA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925" tIns="38963" rIns="77925" bIns="38963" rtlCol="0" anchor="ctr"/>
            <a:lstStyle/>
            <a:p>
              <a:pPr algn="ctr"/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5"/>
            <p:cNvSpPr txBox="1"/>
            <p:nvPr/>
          </p:nvSpPr>
          <p:spPr>
            <a:xfrm>
              <a:off x="2210" y="705"/>
              <a:ext cx="2940" cy="706"/>
            </a:xfrm>
            <a:prstGeom prst="rect">
              <a:avLst/>
            </a:prstGeom>
            <a:noFill/>
          </p:spPr>
          <p:txBody>
            <a:bodyPr wrap="square" lIns="77925" tIns="38963" rIns="77925" bIns="38963" rtlCol="0">
              <a:spAutoFit/>
            </a:bodyPr>
            <a:lstStyle/>
            <a:p>
              <a:r>
                <a:rPr lang="zh-CN" altLang="en-US" sz="2400" b="1" spc="128" dirty="0">
                  <a:solidFill>
                    <a:srgbClr val="4646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学习库简介</a:t>
              </a:r>
              <a:endParaRPr lang="zh-CN" altLang="en-US" sz="2400" b="1" spc="128" dirty="0">
                <a:solidFill>
                  <a:srgbClr val="4646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251520" y="1043562"/>
            <a:ext cx="2664000" cy="3832444"/>
          </a:xfrm>
          <a:prstGeom prst="rect">
            <a:avLst/>
          </a:prstGeom>
          <a:noFill/>
          <a:ln w="25400">
            <a:solidFill>
              <a:srgbClr val="1DC1AD"/>
            </a:solidFill>
            <a:prstDash val="sysDash"/>
            <a:miter lim="800000"/>
          </a:ln>
        </p:spPr>
        <p:txBody>
          <a:bodyPr lIns="99121" tIns="49560" rIns="99121" bIns="49560" anchor="ctr"/>
          <a:lstStyle/>
          <a:p>
            <a:pPr>
              <a:buFont typeface="Arial" panose="020B0604020202020204" pitchFamily="34" charset="0"/>
              <a:buNone/>
            </a:pPr>
            <a:endParaRPr lang="en-US" altLang="zh-CN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800" dirty="0">
                <a:ln w="12700">
                  <a:noFill/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学习库频道介绍</a:t>
            </a:r>
            <a:endParaRPr lang="en-US" altLang="zh-CN" sz="1800" dirty="0">
              <a:ln w="12700">
                <a:noFill/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800" dirty="0">
                <a:ln w="12700">
                  <a:noFill/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－资讯</a:t>
            </a:r>
            <a:endParaRPr lang="en-US" altLang="zh-CN" sz="1800" dirty="0">
              <a:ln w="12700">
                <a:noFill/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800" dirty="0">
                <a:ln w="12700">
                  <a:noFill/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－爱学名师</a:t>
            </a:r>
            <a:endParaRPr lang="en-US" altLang="zh-CN" sz="1800" dirty="0">
              <a:ln w="12700">
                <a:noFill/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爱学名师精选四六级</a:t>
            </a:r>
            <a:r>
              <a:rPr lang="zh-CN" altLang="en-US" sz="14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名师王兆飞、王江涛、陶洁</a:t>
            </a:r>
            <a:r>
              <a:rPr lang="zh-CN" altLang="en-US" sz="1400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等；考研名师</a:t>
            </a:r>
            <a:r>
              <a:rPr lang="zh-CN" altLang="en-US" sz="14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于吉人、范猛、任汝芬</a:t>
            </a:r>
            <a:r>
              <a:rPr lang="zh-CN" altLang="en-US" sz="1400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；出国留学名师</a:t>
            </a:r>
            <a:r>
              <a:rPr lang="zh-CN" altLang="en-US" sz="14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孙丽婷、杨峰涛、范亚飞</a:t>
            </a:r>
            <a:r>
              <a:rPr lang="zh-CN" altLang="en-US" sz="1400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等老师的经典视频课程，课程内容包含知识点基础复习、强化冲刺、备考经验技巧的传授等等。意在辅助用户强化知识水平，提高应试能力。</a:t>
            </a:r>
            <a:endParaRPr lang="zh-CN" altLang="en-US" sz="1400" dirty="0">
              <a:ln w="12700">
                <a:noFill/>
                <a:prstDash val="solid"/>
              </a:ln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1400" b="1" dirty="0">
              <a:ln w="12700">
                <a:noFill/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68325" y="457835"/>
            <a:ext cx="2287270" cy="448310"/>
            <a:chOff x="1548" y="705"/>
            <a:chExt cx="3602" cy="706"/>
          </a:xfrm>
        </p:grpSpPr>
        <p:sp>
          <p:nvSpPr>
            <p:cNvPr id="8" name="矩形 7"/>
            <p:cNvSpPr/>
            <p:nvPr/>
          </p:nvSpPr>
          <p:spPr>
            <a:xfrm>
              <a:off x="1548" y="705"/>
              <a:ext cx="680" cy="680"/>
            </a:xfrm>
            <a:prstGeom prst="rect">
              <a:avLst/>
            </a:prstGeom>
            <a:solidFill>
              <a:srgbClr val="0CA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925" tIns="38963" rIns="77925" bIns="38963" rtlCol="0" anchor="ctr"/>
            <a:lstStyle/>
            <a:p>
              <a:pPr algn="ctr"/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5"/>
            <p:cNvSpPr txBox="1"/>
            <p:nvPr/>
          </p:nvSpPr>
          <p:spPr>
            <a:xfrm>
              <a:off x="2210" y="705"/>
              <a:ext cx="2940" cy="706"/>
            </a:xfrm>
            <a:prstGeom prst="rect">
              <a:avLst/>
            </a:prstGeom>
            <a:noFill/>
          </p:spPr>
          <p:txBody>
            <a:bodyPr wrap="square" lIns="77925" tIns="38963" rIns="77925" bIns="38963" rtlCol="0">
              <a:spAutoFit/>
            </a:bodyPr>
            <a:lstStyle/>
            <a:p>
              <a:r>
                <a:rPr lang="zh-CN" altLang="en-US" sz="2400" b="1" spc="128" dirty="0">
                  <a:solidFill>
                    <a:srgbClr val="4646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学习库简介</a:t>
              </a:r>
              <a:endParaRPr lang="zh-CN" altLang="en-US" sz="2400" b="1" spc="128" dirty="0">
                <a:solidFill>
                  <a:srgbClr val="4646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 descr="8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510" y="815340"/>
            <a:ext cx="5285740" cy="38417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271780" y="1112520"/>
            <a:ext cx="2663825" cy="3674110"/>
          </a:xfrm>
          <a:prstGeom prst="rect">
            <a:avLst/>
          </a:prstGeom>
          <a:noFill/>
          <a:ln w="25400">
            <a:solidFill>
              <a:srgbClr val="1DC1AD"/>
            </a:solidFill>
            <a:prstDash val="sysDash"/>
            <a:miter lim="800000"/>
          </a:ln>
        </p:spPr>
        <p:txBody>
          <a:bodyPr lIns="99121" tIns="49560" rIns="99121" bIns="49560" anchor="ctr"/>
          <a:lstStyle/>
          <a:p>
            <a:pPr>
              <a:buFont typeface="Arial" panose="020B0604020202020204" pitchFamily="34" charset="0"/>
              <a:buNone/>
            </a:pPr>
            <a:endParaRPr lang="en-US" altLang="zh-CN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800" dirty="0">
                <a:ln w="12700">
                  <a:noFill/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学习库频道介绍</a:t>
            </a:r>
            <a:endParaRPr lang="en-US" altLang="zh-CN" sz="1800" dirty="0">
              <a:ln w="12700">
                <a:noFill/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800" dirty="0">
                <a:ln w="12700">
                  <a:noFill/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－直播课堂</a:t>
            </a:r>
            <a:endParaRPr lang="en-US" altLang="zh-CN" sz="1800" dirty="0">
              <a:ln w="12700">
                <a:noFill/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zh-CN" sz="1400" kern="100" dirty="0">
                <a:solidFill>
                  <a:srgbClr val="0CA2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新东方学习库全年</a:t>
            </a:r>
            <a:r>
              <a:rPr lang="zh-CN" altLang="zh-CN" sz="1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免费</a:t>
            </a:r>
            <a:r>
              <a:rPr lang="zh-CN" altLang="zh-CN" sz="1400" kern="100" dirty="0">
                <a:solidFill>
                  <a:srgbClr val="0CA2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直播计划，致力打造教学互动一体化，线上线下联合推广。全年</a:t>
            </a:r>
            <a:r>
              <a:rPr lang="en-US" altLang="zh-CN" sz="1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12</a:t>
            </a:r>
            <a:r>
              <a:rPr lang="zh-CN" altLang="zh-CN" sz="1400" kern="100" dirty="0">
                <a:solidFill>
                  <a:srgbClr val="0CA2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场，月月有惊喜，内容涉及</a:t>
            </a:r>
            <a:r>
              <a:rPr lang="zh-CN" altLang="zh-CN" sz="14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考研，四六级，托福，雅思</a:t>
            </a:r>
            <a:r>
              <a:rPr lang="zh-CN" altLang="zh-CN" sz="1400" kern="100" dirty="0">
                <a:solidFill>
                  <a:srgbClr val="0CA2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四大类应试，更有寒假规划，新年彩蛋，读书分享，开学活动等丰富直播，最大程度满足院校考生多元化需求</a:t>
            </a:r>
            <a:r>
              <a:rPr lang="zh-CN" altLang="zh-CN" sz="1400" kern="100" dirty="0" smtClean="0">
                <a:solidFill>
                  <a:srgbClr val="0CA2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zh-CN" sz="1400" kern="100" dirty="0" smtClean="0">
              <a:solidFill>
                <a:srgbClr val="0CA29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zh-CN" sz="1400" b="1" kern="1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CA29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18795" y="418465"/>
            <a:ext cx="2287270" cy="448310"/>
            <a:chOff x="1548" y="705"/>
            <a:chExt cx="3602" cy="706"/>
          </a:xfrm>
        </p:grpSpPr>
        <p:sp>
          <p:nvSpPr>
            <p:cNvPr id="8" name="矩形 7"/>
            <p:cNvSpPr/>
            <p:nvPr/>
          </p:nvSpPr>
          <p:spPr>
            <a:xfrm>
              <a:off x="1548" y="705"/>
              <a:ext cx="680" cy="680"/>
            </a:xfrm>
            <a:prstGeom prst="rect">
              <a:avLst/>
            </a:prstGeom>
            <a:solidFill>
              <a:srgbClr val="0CA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925" tIns="38963" rIns="77925" bIns="38963" rtlCol="0" anchor="ctr"/>
            <a:lstStyle/>
            <a:p>
              <a:pPr algn="ctr"/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5"/>
            <p:cNvSpPr txBox="1"/>
            <p:nvPr/>
          </p:nvSpPr>
          <p:spPr>
            <a:xfrm>
              <a:off x="2210" y="705"/>
              <a:ext cx="2940" cy="706"/>
            </a:xfrm>
            <a:prstGeom prst="rect">
              <a:avLst/>
            </a:prstGeom>
            <a:noFill/>
          </p:spPr>
          <p:txBody>
            <a:bodyPr wrap="square" lIns="77925" tIns="38963" rIns="77925" bIns="38963" rtlCol="0">
              <a:spAutoFit/>
            </a:bodyPr>
            <a:lstStyle/>
            <a:p>
              <a:r>
                <a:rPr lang="zh-CN" altLang="en-US" sz="2400" b="1" spc="128" dirty="0">
                  <a:solidFill>
                    <a:srgbClr val="4646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学习库简介</a:t>
              </a:r>
              <a:endParaRPr lang="zh-CN" altLang="en-US" sz="2400" b="1" spc="128" dirty="0">
                <a:solidFill>
                  <a:srgbClr val="4646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2490" y="292100"/>
            <a:ext cx="5139055" cy="2132330"/>
          </a:xfrm>
          <a:prstGeom prst="rect">
            <a:avLst/>
          </a:prstGeom>
        </p:spPr>
      </p:pic>
      <p:pic>
        <p:nvPicPr>
          <p:cNvPr id="5" name="图片 4" descr="直播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190" y="2533015"/>
            <a:ext cx="5876290" cy="23622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518795" y="964565"/>
            <a:ext cx="8069580" cy="456565"/>
          </a:xfrm>
          <a:prstGeom prst="rect">
            <a:avLst/>
          </a:prstGeom>
          <a:noFill/>
          <a:ln w="25400">
            <a:solidFill>
              <a:srgbClr val="1DC1AD"/>
            </a:solidFill>
            <a:prstDash val="sysDash"/>
            <a:miter lim="800000"/>
          </a:ln>
        </p:spPr>
        <p:txBody>
          <a:bodyPr lIns="99121" tIns="49560" rIns="99121" bIns="49560" anchor="ctr"/>
          <a:lstStyle/>
          <a:p>
            <a:pPr>
              <a:buFont typeface="Arial" panose="020B0604020202020204" pitchFamily="34" charset="0"/>
              <a:buNone/>
            </a:pPr>
            <a:endParaRPr lang="en-US" altLang="zh-CN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800" dirty="0">
                <a:ln w="12700">
                  <a:noFill/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sz="1800" dirty="0">
              <a:ln w="12700">
                <a:noFill/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800" dirty="0">
                <a:ln w="12700">
                  <a:noFill/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          学习库频道介绍－直播课堂</a:t>
            </a:r>
            <a:endParaRPr lang="en-US" altLang="zh-CN" sz="1800" dirty="0">
              <a:ln w="12700">
                <a:noFill/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zh-CN" sz="1400" b="1" kern="1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CA29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18795" y="418465"/>
            <a:ext cx="2287270" cy="448310"/>
            <a:chOff x="1548" y="705"/>
            <a:chExt cx="3602" cy="706"/>
          </a:xfrm>
        </p:grpSpPr>
        <p:sp>
          <p:nvSpPr>
            <p:cNvPr id="8" name="矩形 7"/>
            <p:cNvSpPr/>
            <p:nvPr/>
          </p:nvSpPr>
          <p:spPr>
            <a:xfrm>
              <a:off x="1548" y="705"/>
              <a:ext cx="680" cy="680"/>
            </a:xfrm>
            <a:prstGeom prst="rect">
              <a:avLst/>
            </a:prstGeom>
            <a:solidFill>
              <a:srgbClr val="0CA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925" tIns="38963" rIns="77925" bIns="38963" rtlCol="0" anchor="ctr"/>
            <a:lstStyle/>
            <a:p>
              <a:pPr algn="ctr"/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5"/>
            <p:cNvSpPr txBox="1"/>
            <p:nvPr/>
          </p:nvSpPr>
          <p:spPr>
            <a:xfrm>
              <a:off x="2210" y="705"/>
              <a:ext cx="2940" cy="706"/>
            </a:xfrm>
            <a:prstGeom prst="rect">
              <a:avLst/>
            </a:prstGeom>
            <a:noFill/>
          </p:spPr>
          <p:txBody>
            <a:bodyPr wrap="square" lIns="77925" tIns="38963" rIns="77925" bIns="38963" rtlCol="0">
              <a:spAutoFit/>
            </a:bodyPr>
            <a:lstStyle/>
            <a:p>
              <a:r>
                <a:rPr lang="zh-CN" altLang="en-US" sz="2400" b="1" spc="128" dirty="0">
                  <a:solidFill>
                    <a:srgbClr val="4646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学习库简介</a:t>
              </a:r>
              <a:endParaRPr lang="zh-CN" altLang="en-US" sz="2400" b="1" spc="128" dirty="0">
                <a:solidFill>
                  <a:srgbClr val="4646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图片 6" descr="直播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0" y="1648460"/>
            <a:ext cx="8166100" cy="297370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多媒体学习库首页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9865" y="849630"/>
            <a:ext cx="5991225" cy="3688080"/>
          </a:xfrm>
          <a:prstGeom prst="rect">
            <a:avLst/>
          </a:prstGeom>
        </p:spPr>
      </p:pic>
      <p:sp>
        <p:nvSpPr>
          <p:cNvPr id="11" name="矩形 5"/>
          <p:cNvSpPr>
            <a:spLocks noChangeArrowheads="1"/>
          </p:cNvSpPr>
          <p:nvPr/>
        </p:nvSpPr>
        <p:spPr bwMode="auto">
          <a:xfrm>
            <a:off x="179512" y="1059582"/>
            <a:ext cx="2376000" cy="3672408"/>
          </a:xfrm>
          <a:prstGeom prst="rect">
            <a:avLst/>
          </a:prstGeom>
          <a:noFill/>
          <a:ln w="25400">
            <a:solidFill>
              <a:srgbClr val="1DC1AD"/>
            </a:solidFill>
            <a:prstDash val="sysDash"/>
            <a:miter lim="800000"/>
          </a:ln>
        </p:spPr>
        <p:txBody>
          <a:bodyPr lIns="99121" tIns="49560" rIns="99121" bIns="49560" anchor="ctr"/>
          <a:lstStyle/>
          <a:p>
            <a:pPr>
              <a:buNone/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登录方式：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buNone/>
            </a:pP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>
              <a:buFont typeface="Wingdings" panose="05000000000000000000" charset="0"/>
              <a:buChar char="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校内进入图书馆网站打开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新东方多媒体学习库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页面，平台右上角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注册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个人账号。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85750" indent="-285750">
              <a:buFont typeface="Wingdings" panose="05000000000000000000" charset="0"/>
              <a:buChar char="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到了图书馆网络覆盖之外的地方，只要打开浏览器，输入网址：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library.koolearn.com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，输入个人账号，就可以登陆愉快的学习啦！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账号切勿短时间内频繁异地使用，容易被封号的哦！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>
              <a:buFont typeface="Wingdings" panose="05000000000000000000" charset="0"/>
              <a:buNone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08635" y="417830"/>
            <a:ext cx="2940050" cy="448310"/>
            <a:chOff x="1548" y="705"/>
            <a:chExt cx="4630" cy="706"/>
          </a:xfrm>
        </p:grpSpPr>
        <p:sp>
          <p:nvSpPr>
            <p:cNvPr id="9" name="矩形 8"/>
            <p:cNvSpPr/>
            <p:nvPr/>
          </p:nvSpPr>
          <p:spPr>
            <a:xfrm>
              <a:off x="1548" y="705"/>
              <a:ext cx="680" cy="680"/>
            </a:xfrm>
            <a:prstGeom prst="rect">
              <a:avLst/>
            </a:prstGeom>
            <a:solidFill>
              <a:srgbClr val="0CA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925" tIns="38963" rIns="77925" bIns="38963" rtlCol="0" anchor="ctr"/>
            <a:lstStyle/>
            <a:p>
              <a:pPr algn="ctr"/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5"/>
            <p:cNvSpPr txBox="1"/>
            <p:nvPr/>
          </p:nvSpPr>
          <p:spPr>
            <a:xfrm>
              <a:off x="2210" y="705"/>
              <a:ext cx="3969" cy="706"/>
            </a:xfrm>
            <a:prstGeom prst="rect">
              <a:avLst/>
            </a:prstGeom>
            <a:noFill/>
          </p:spPr>
          <p:txBody>
            <a:bodyPr wrap="square" lIns="77925" tIns="38963" rIns="77925" bIns="38963" rtlCol="0">
              <a:spAutoFit/>
            </a:bodyPr>
            <a:lstStyle/>
            <a:p>
              <a:r>
                <a:rPr lang="zh-CN" altLang="en-US" sz="2400" b="1" spc="128" dirty="0">
                  <a:solidFill>
                    <a:srgbClr val="4646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如何登录学习库</a:t>
              </a:r>
              <a:endParaRPr lang="zh-CN" altLang="en-US" sz="2400" b="1" spc="128" dirty="0">
                <a:solidFill>
                  <a:srgbClr val="4646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0" name=" 160"/>
          <p:cNvSpPr/>
          <p:nvPr/>
        </p:nvSpPr>
        <p:spPr>
          <a:xfrm>
            <a:off x="6545580" y="1059815"/>
            <a:ext cx="1251585" cy="46482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多媒体学习库首页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15" y="1868170"/>
            <a:ext cx="3990975" cy="2714625"/>
          </a:xfrm>
          <a:prstGeom prst="rect">
            <a:avLst/>
          </a:prstGeom>
        </p:spPr>
      </p:pic>
      <p:sp>
        <p:nvSpPr>
          <p:cNvPr id="11" name="矩形 5"/>
          <p:cNvSpPr>
            <a:spLocks noChangeArrowheads="1"/>
          </p:cNvSpPr>
          <p:nvPr/>
        </p:nvSpPr>
        <p:spPr bwMode="auto">
          <a:xfrm>
            <a:off x="539235" y="965984"/>
            <a:ext cx="7957392" cy="648072"/>
          </a:xfrm>
          <a:prstGeom prst="rect">
            <a:avLst/>
          </a:prstGeom>
          <a:noFill/>
          <a:ln w="25400">
            <a:solidFill>
              <a:srgbClr val="1DC1AD"/>
            </a:solidFill>
            <a:prstDash val="sysDash"/>
            <a:miter lim="800000"/>
          </a:ln>
        </p:spPr>
        <p:txBody>
          <a:bodyPr lIns="99121" tIns="49560" rIns="99121" bIns="49560" anchor="ctr"/>
          <a:lstStyle/>
          <a:p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如何寻找自己需要的课程？</a:t>
            </a:r>
            <a:r>
              <a:rPr lang="zh-CN" altLang="en-US" sz="1800" dirty="0">
                <a:solidFill>
                  <a:srgbClr val="0CA2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首页提供两种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查找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方式：</a:t>
            </a:r>
            <a:endParaRPr lang="zh-CN" altLang="en-US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圆角矩形标注 17"/>
          <p:cNvSpPr>
            <a:spLocks noChangeArrowheads="1"/>
          </p:cNvSpPr>
          <p:nvPr/>
        </p:nvSpPr>
        <p:spPr bwMode="auto">
          <a:xfrm>
            <a:off x="2523447" y="2901162"/>
            <a:ext cx="1764000" cy="540000"/>
          </a:xfrm>
          <a:prstGeom prst="wedgeRoundRectCallout">
            <a:avLst>
              <a:gd name="adj1" fmla="val 33275"/>
              <a:gd name="adj2" fmla="val -144042"/>
              <a:gd name="adj3" fmla="val 16667"/>
            </a:avLst>
          </a:prstGeom>
          <a:solidFill>
            <a:schemeClr val="tx2">
              <a:lumMod val="20000"/>
              <a:lumOff val="80000"/>
              <a:alpha val="95000"/>
            </a:schemeClr>
          </a:solidFill>
          <a:ln w="12700">
            <a:solidFill>
              <a:schemeClr val="accent1"/>
            </a:solidFill>
            <a:prstDash val="dash"/>
            <a:miter lim="800000"/>
          </a:ln>
        </p:spPr>
        <p:txBody>
          <a:bodyPr lIns="99121" tIns="49560" rIns="99121" bIns="49560" anchor="ctr"/>
          <a:lstStyle/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方式二：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直接搜索所需课程进行查找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标注 17"/>
          <p:cNvSpPr>
            <a:spLocks noChangeArrowheads="1"/>
          </p:cNvSpPr>
          <p:nvPr/>
        </p:nvSpPr>
        <p:spPr bwMode="auto">
          <a:xfrm>
            <a:off x="970970" y="4152880"/>
            <a:ext cx="1944216" cy="504000"/>
          </a:xfrm>
          <a:prstGeom prst="wedgeRoundRectCallout">
            <a:avLst>
              <a:gd name="adj1" fmla="val -48019"/>
              <a:gd name="adj2" fmla="val -182057"/>
              <a:gd name="adj3" fmla="val 16667"/>
            </a:avLst>
          </a:prstGeom>
          <a:solidFill>
            <a:schemeClr val="tx2">
              <a:lumMod val="20000"/>
              <a:lumOff val="80000"/>
              <a:alpha val="95000"/>
            </a:schemeClr>
          </a:solidFill>
          <a:ln w="12700">
            <a:solidFill>
              <a:schemeClr val="accent1"/>
            </a:solidFill>
            <a:prstDash val="dash"/>
            <a:miter lim="800000"/>
          </a:ln>
        </p:spPr>
        <p:txBody>
          <a:bodyPr lIns="99121" tIns="49560" rIns="99121" bIns="49560" anchor="ctr"/>
          <a:lstStyle/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方式一：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通过首页分类进入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39115" y="407670"/>
            <a:ext cx="2940050" cy="448310"/>
            <a:chOff x="1548" y="705"/>
            <a:chExt cx="4630" cy="706"/>
          </a:xfrm>
        </p:grpSpPr>
        <p:sp>
          <p:nvSpPr>
            <p:cNvPr id="15" name="矩形 14"/>
            <p:cNvSpPr/>
            <p:nvPr/>
          </p:nvSpPr>
          <p:spPr>
            <a:xfrm>
              <a:off x="1548" y="705"/>
              <a:ext cx="680" cy="680"/>
            </a:xfrm>
            <a:prstGeom prst="rect">
              <a:avLst/>
            </a:prstGeom>
            <a:solidFill>
              <a:srgbClr val="0CA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925" tIns="38963" rIns="77925" bIns="38963" rtlCol="0" anchor="ctr"/>
            <a:lstStyle/>
            <a:p>
              <a:pPr algn="ctr"/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5"/>
            <p:cNvSpPr txBox="1"/>
            <p:nvPr/>
          </p:nvSpPr>
          <p:spPr>
            <a:xfrm>
              <a:off x="2210" y="705"/>
              <a:ext cx="3969" cy="706"/>
            </a:xfrm>
            <a:prstGeom prst="rect">
              <a:avLst/>
            </a:prstGeom>
            <a:noFill/>
          </p:spPr>
          <p:txBody>
            <a:bodyPr wrap="square" lIns="77925" tIns="38963" rIns="77925" bIns="38963" rtlCol="0">
              <a:spAutoFit/>
            </a:bodyPr>
            <a:lstStyle/>
            <a:p>
              <a:r>
                <a:rPr lang="zh-CN" altLang="en-US" sz="2400" b="1" spc="128" dirty="0">
                  <a:solidFill>
                    <a:srgbClr val="4646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如何在线听课</a:t>
              </a:r>
              <a:endParaRPr lang="zh-CN" altLang="en-US" sz="2400" b="1" spc="128" dirty="0">
                <a:solidFill>
                  <a:srgbClr val="4646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" name="图片 4" descr="2_副本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935" y="1868805"/>
            <a:ext cx="3847465" cy="2788285"/>
          </a:xfrm>
          <a:prstGeom prst="rect">
            <a:avLst/>
          </a:prstGeom>
        </p:spPr>
      </p:pic>
      <p:sp>
        <p:nvSpPr>
          <p:cNvPr id="8" name=" 8"/>
          <p:cNvSpPr/>
          <p:nvPr/>
        </p:nvSpPr>
        <p:spPr>
          <a:xfrm>
            <a:off x="7167880" y="2305685"/>
            <a:ext cx="840105" cy="773430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考试结果分析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1755" y="2741295"/>
            <a:ext cx="2957830" cy="2047875"/>
          </a:xfrm>
          <a:prstGeom prst="rect">
            <a:avLst/>
          </a:prstGeom>
        </p:spPr>
      </p:pic>
      <p:pic>
        <p:nvPicPr>
          <p:cNvPr id="16" name="图片 15" descr="考试1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85" y="2741295"/>
            <a:ext cx="3516630" cy="2035810"/>
          </a:xfrm>
          <a:prstGeom prst="rect">
            <a:avLst/>
          </a:prstGeom>
        </p:spPr>
      </p:pic>
      <p:pic>
        <p:nvPicPr>
          <p:cNvPr id="13" name="图片 12" descr="考试2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85" y="870585"/>
            <a:ext cx="6398895" cy="1725930"/>
          </a:xfrm>
          <a:prstGeom prst="rect">
            <a:avLst/>
          </a:prstGeom>
        </p:spPr>
      </p:pic>
      <p:sp>
        <p:nvSpPr>
          <p:cNvPr id="11" name="矩形 5"/>
          <p:cNvSpPr>
            <a:spLocks noChangeArrowheads="1"/>
          </p:cNvSpPr>
          <p:nvPr/>
        </p:nvSpPr>
        <p:spPr bwMode="auto">
          <a:xfrm>
            <a:off x="6964496" y="998875"/>
            <a:ext cx="2074228" cy="3650259"/>
          </a:xfrm>
          <a:prstGeom prst="rect">
            <a:avLst/>
          </a:prstGeom>
          <a:noFill/>
          <a:ln w="25400">
            <a:solidFill>
              <a:srgbClr val="1DC1AD"/>
            </a:solidFill>
            <a:prstDash val="sysDash"/>
            <a:miter lim="800000"/>
          </a:ln>
        </p:spPr>
        <p:txBody>
          <a:bodyPr lIns="99121" tIns="49560" rIns="99121" bIns="49560" anchor="ctr"/>
          <a:lstStyle/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对于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非注册用户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（学员可免费注册个人用户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点击页面顶端“注册”按钮进行注册）：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）可正常参加考试，答题结束后点击交卷，可查看考试成绩和考试结果分析；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）参加过的考试没有留存，喜欢的考试不能收藏；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对于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注册用户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）可使用“收藏考试”功能，随时收藏感兴趣的考试；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）可以在“我的学习库”查看考试记录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20700" y="438785"/>
            <a:ext cx="3516630" cy="448310"/>
            <a:chOff x="1548" y="705"/>
            <a:chExt cx="5538" cy="706"/>
          </a:xfrm>
        </p:grpSpPr>
        <p:sp>
          <p:nvSpPr>
            <p:cNvPr id="15" name="矩形 14"/>
            <p:cNvSpPr/>
            <p:nvPr/>
          </p:nvSpPr>
          <p:spPr>
            <a:xfrm>
              <a:off x="1548" y="705"/>
              <a:ext cx="680" cy="680"/>
            </a:xfrm>
            <a:prstGeom prst="rect">
              <a:avLst/>
            </a:prstGeom>
            <a:solidFill>
              <a:srgbClr val="0CA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925" tIns="38963" rIns="77925" bIns="38963" rtlCol="0" anchor="ctr"/>
            <a:lstStyle/>
            <a:p>
              <a:pPr algn="ctr"/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5"/>
            <p:cNvSpPr txBox="1"/>
            <p:nvPr/>
          </p:nvSpPr>
          <p:spPr>
            <a:xfrm>
              <a:off x="2210" y="705"/>
              <a:ext cx="4876" cy="706"/>
            </a:xfrm>
            <a:prstGeom prst="rect">
              <a:avLst/>
            </a:prstGeom>
            <a:noFill/>
          </p:spPr>
          <p:txBody>
            <a:bodyPr wrap="square" lIns="77925" tIns="38963" rIns="77925" bIns="38963" rtlCol="0">
              <a:spAutoFit/>
            </a:bodyPr>
            <a:lstStyle/>
            <a:p>
              <a:r>
                <a:rPr lang="zh-CN" altLang="en-US" sz="2400" b="1" spc="128" dirty="0">
                  <a:solidFill>
                    <a:srgbClr val="4646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如何参加在线考试</a:t>
              </a:r>
              <a:endParaRPr lang="zh-CN" altLang="en-US" sz="2400" b="1" spc="128" dirty="0">
                <a:solidFill>
                  <a:srgbClr val="4646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328035" y="1402715"/>
            <a:ext cx="1818005" cy="525145"/>
            <a:chOff x="5241" y="2209"/>
            <a:chExt cx="2863" cy="827"/>
          </a:xfrm>
        </p:grpSpPr>
        <p:sp>
          <p:nvSpPr>
            <p:cNvPr id="232" name=" 232"/>
            <p:cNvSpPr/>
            <p:nvPr/>
          </p:nvSpPr>
          <p:spPr>
            <a:xfrm rot="16200000">
              <a:off x="6259" y="1191"/>
              <a:ext cx="827" cy="2862"/>
            </a:xfrm>
            <a:prstGeom prst="wedgeRoundRectCallout">
              <a:avLst>
                <a:gd name="adj1" fmla="val -35580"/>
                <a:gd name="adj2" fmla="val 71505"/>
                <a:gd name="adj3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 cmpd="sng">
              <a:solidFill>
                <a:schemeClr val="accent1">
                  <a:shade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296" y="2214"/>
              <a:ext cx="280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4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第一步：</a:t>
              </a:r>
              <a:r>
                <a:rPr lang="zh-CN" altLang="en-US" sz="14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选择科目，开始考试</a:t>
              </a:r>
              <a:endPara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圆角矩形标注 17"/>
          <p:cNvSpPr>
            <a:spLocks noChangeArrowheads="1"/>
          </p:cNvSpPr>
          <p:nvPr/>
        </p:nvSpPr>
        <p:spPr bwMode="auto">
          <a:xfrm>
            <a:off x="149225" y="4455160"/>
            <a:ext cx="2106930" cy="459740"/>
          </a:xfrm>
          <a:prstGeom prst="wedgeRoundRectCallout">
            <a:avLst>
              <a:gd name="adj1" fmla="val 33275"/>
              <a:gd name="adj2" fmla="val -144042"/>
              <a:gd name="adj3" fmla="val 16667"/>
            </a:avLst>
          </a:prstGeom>
          <a:solidFill>
            <a:schemeClr val="tx2">
              <a:lumMod val="20000"/>
              <a:lumOff val="80000"/>
              <a:alpha val="95000"/>
            </a:schemeClr>
          </a:solidFill>
          <a:ln w="12700">
            <a:solidFill>
              <a:schemeClr val="accent1"/>
            </a:solidFill>
            <a:prstDash val="dash"/>
            <a:miter lim="800000"/>
          </a:ln>
        </p:spPr>
        <p:txBody>
          <a:bodyPr lIns="99121" tIns="49560" rIns="99121" bIns="49560" anchor="ctr"/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第二步：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进入试卷页面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标注 10"/>
          <p:cNvSpPr>
            <a:spLocks noChangeArrowheads="1"/>
          </p:cNvSpPr>
          <p:nvPr/>
        </p:nvSpPr>
        <p:spPr bwMode="auto">
          <a:xfrm>
            <a:off x="4990465" y="2535555"/>
            <a:ext cx="1974215" cy="786765"/>
          </a:xfrm>
          <a:prstGeom prst="wedgeRoundRectCallout">
            <a:avLst>
              <a:gd name="adj1" fmla="val -77156"/>
              <a:gd name="adj2" fmla="val 196078"/>
              <a:gd name="adj3" fmla="val 16667"/>
            </a:avLst>
          </a:prstGeom>
          <a:solidFill>
            <a:schemeClr val="tx2">
              <a:lumMod val="20000"/>
              <a:lumOff val="80000"/>
              <a:alpha val="95000"/>
            </a:schemeClr>
          </a:solidFill>
          <a:ln w="12700">
            <a:solidFill>
              <a:schemeClr val="accent1"/>
            </a:solidFill>
            <a:prstDash val="dash"/>
            <a:miter lim="800000"/>
          </a:ln>
        </p:spPr>
        <p:txBody>
          <a:bodyPr lIns="99121" tIns="49560" rIns="99121" bIns="49560" anchor="ctr"/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第三步：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查看答案解析，测试结果分析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25" grpId="0" bldLvl="0" animBg="1"/>
      <p:bldP spid="2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5"/>
          <p:cNvSpPr>
            <a:spLocks noChangeArrowheads="1"/>
          </p:cNvSpPr>
          <p:nvPr/>
        </p:nvSpPr>
        <p:spPr bwMode="auto">
          <a:xfrm>
            <a:off x="593716" y="899056"/>
            <a:ext cx="7957392" cy="648072"/>
          </a:xfrm>
          <a:prstGeom prst="rect">
            <a:avLst/>
          </a:prstGeom>
          <a:noFill/>
          <a:ln w="25400">
            <a:solidFill>
              <a:srgbClr val="1DC1AD"/>
            </a:solidFill>
            <a:prstDash val="sysDash"/>
            <a:miter lim="800000"/>
          </a:ln>
        </p:spPr>
        <p:txBody>
          <a:bodyPr lIns="99121" tIns="49560" rIns="99121" bIns="49560" anchor="ctr"/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学员可以通过“爱学互动”频道与新东方在线名师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实时交流互动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点击导航栏“资讯”－“爱学互动”频道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直播课堂：左侧（更新每周课表）；右侧（查看往期最新课程）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时时英语：左侧（更新每周课表）；右侧（查看往期最新课程）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519" y="1599642"/>
            <a:ext cx="4136172" cy="324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599642"/>
            <a:ext cx="4089369" cy="3240000"/>
          </a:xfrm>
          <a:prstGeom prst="rect">
            <a:avLst/>
          </a:prstGeom>
        </p:spPr>
      </p:pic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1861185" y="2212975"/>
            <a:ext cx="935990" cy="3803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/>
            </a:solidFill>
            <a:prstDash val="dash"/>
            <a:miter lim="800000"/>
          </a:ln>
        </p:spPr>
        <p:txBody>
          <a:bodyPr lIns="99121" tIns="49560" rIns="99121" bIns="49560" anchor="ctr"/>
          <a:lstStyle>
            <a:defPPr>
              <a:defRPr lang="zh-CN"/>
            </a:defPPr>
            <a:lvl1pPr>
              <a:defRPr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每周课表</a:t>
            </a:r>
            <a:endParaRPr lang="zh-CN" altLang="en-US" dirty="0"/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2983865" y="2593975"/>
            <a:ext cx="1372235" cy="429895"/>
          </a:xfrm>
          <a:prstGeom prst="rect">
            <a:avLst/>
          </a:prstGeom>
          <a:solidFill>
            <a:schemeClr val="tx2">
              <a:lumMod val="20000"/>
              <a:lumOff val="80000"/>
              <a:alpha val="95000"/>
            </a:schemeClr>
          </a:solidFill>
          <a:ln w="12700">
            <a:solidFill>
              <a:schemeClr val="accent1"/>
            </a:solidFill>
            <a:prstDash val="dash"/>
            <a:miter lim="800000"/>
          </a:ln>
        </p:spPr>
        <p:txBody>
          <a:bodyPr lIns="99121" tIns="49560" rIns="99121" bIns="49560" anchor="ctr"/>
          <a:lstStyle>
            <a:defPPr>
              <a:defRPr lang="zh-CN"/>
            </a:defPPr>
            <a:lvl1pPr>
              <a:defRPr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查看往期课程</a:t>
            </a:r>
            <a:endParaRPr lang="zh-CN" altLang="en-US" dirty="0"/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7380605" y="2456815"/>
            <a:ext cx="1499870" cy="452755"/>
          </a:xfrm>
          <a:prstGeom prst="rect">
            <a:avLst/>
          </a:prstGeom>
          <a:solidFill>
            <a:schemeClr val="tx2">
              <a:lumMod val="20000"/>
              <a:lumOff val="80000"/>
              <a:alpha val="95000"/>
            </a:schemeClr>
          </a:solidFill>
          <a:ln w="12700">
            <a:solidFill>
              <a:schemeClr val="accent1"/>
            </a:solidFill>
            <a:prstDash val="dash"/>
            <a:miter lim="800000"/>
          </a:ln>
        </p:spPr>
        <p:txBody>
          <a:bodyPr lIns="99121" tIns="49560" rIns="99121" bIns="49560" anchor="ctr"/>
          <a:lstStyle>
            <a:defPPr>
              <a:defRPr lang="zh-CN"/>
            </a:defPPr>
            <a:lvl1pPr>
              <a:defRPr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查看往期课程</a:t>
            </a:r>
            <a:endParaRPr lang="zh-CN" altLang="en-US" dirty="0"/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6319520" y="2148205"/>
            <a:ext cx="935990" cy="445135"/>
          </a:xfrm>
          <a:prstGeom prst="rect">
            <a:avLst/>
          </a:prstGeom>
          <a:solidFill>
            <a:schemeClr val="tx2">
              <a:lumMod val="20000"/>
              <a:lumOff val="80000"/>
              <a:alpha val="95000"/>
            </a:schemeClr>
          </a:solidFill>
          <a:ln w="12700">
            <a:solidFill>
              <a:schemeClr val="accent1"/>
            </a:solidFill>
            <a:prstDash val="dash"/>
            <a:miter lim="800000"/>
          </a:ln>
        </p:spPr>
        <p:txBody>
          <a:bodyPr lIns="99121" tIns="49560" rIns="99121" bIns="49560" anchor="ctr"/>
          <a:lstStyle>
            <a:defPPr>
              <a:defRPr lang="zh-CN"/>
            </a:defPPr>
            <a:lvl1pPr>
              <a:defRPr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每周课表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582930" y="467360"/>
            <a:ext cx="3804920" cy="448310"/>
            <a:chOff x="1548" y="705"/>
            <a:chExt cx="5992" cy="706"/>
          </a:xfrm>
        </p:grpSpPr>
        <p:sp>
          <p:nvSpPr>
            <p:cNvPr id="12" name="矩形 11"/>
            <p:cNvSpPr/>
            <p:nvPr/>
          </p:nvSpPr>
          <p:spPr>
            <a:xfrm>
              <a:off x="1548" y="705"/>
              <a:ext cx="680" cy="680"/>
            </a:xfrm>
            <a:prstGeom prst="rect">
              <a:avLst/>
            </a:prstGeom>
            <a:solidFill>
              <a:srgbClr val="0CA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925" tIns="38963" rIns="77925" bIns="38963" rtlCol="0" anchor="ctr"/>
            <a:lstStyle/>
            <a:p>
              <a:pPr algn="ctr"/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5"/>
            <p:cNvSpPr txBox="1"/>
            <p:nvPr/>
          </p:nvSpPr>
          <p:spPr>
            <a:xfrm>
              <a:off x="2210" y="705"/>
              <a:ext cx="5330" cy="706"/>
            </a:xfrm>
            <a:prstGeom prst="rect">
              <a:avLst/>
            </a:prstGeom>
            <a:noFill/>
          </p:spPr>
          <p:txBody>
            <a:bodyPr wrap="square" lIns="77925" tIns="38963" rIns="77925" bIns="38963" rtlCol="0">
              <a:spAutoFit/>
            </a:bodyPr>
            <a:lstStyle/>
            <a:p>
              <a:r>
                <a:rPr lang="zh-CN" altLang="en-US" sz="2400" b="1" spc="128" dirty="0">
                  <a:solidFill>
                    <a:srgbClr val="4646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如何与名师在线互动</a:t>
              </a:r>
              <a:endParaRPr lang="zh-CN" altLang="en-US" sz="2400" b="1" spc="128" dirty="0">
                <a:solidFill>
                  <a:srgbClr val="4646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截图_20180403184548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1675130"/>
            <a:ext cx="7957820" cy="3260090"/>
          </a:xfrm>
          <a:prstGeom prst="rect">
            <a:avLst/>
          </a:prstGeom>
        </p:spPr>
      </p:pic>
      <p:sp>
        <p:nvSpPr>
          <p:cNvPr id="11" name="矩形 5"/>
          <p:cNvSpPr>
            <a:spLocks noChangeArrowheads="1"/>
          </p:cNvSpPr>
          <p:nvPr/>
        </p:nvSpPr>
        <p:spPr bwMode="auto">
          <a:xfrm>
            <a:off x="503040" y="915566"/>
            <a:ext cx="7957392" cy="648072"/>
          </a:xfrm>
          <a:prstGeom prst="rect">
            <a:avLst/>
          </a:prstGeom>
          <a:noFill/>
          <a:ln w="25400">
            <a:solidFill>
              <a:srgbClr val="1DC1AD"/>
            </a:solidFill>
            <a:prstDash val="sysDash"/>
            <a:miter lim="800000"/>
          </a:ln>
        </p:spPr>
        <p:txBody>
          <a:bodyPr lIns="99121" tIns="49560" rIns="99121" bIns="49560" anchor="ctr"/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首页导航栏“资讯”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“爱学励志、爱学资料、爱学互动、爱学资讯”，共四个频道入口，  可依学习需要点击进入。每个频道上方均为最新资料推荐区，可实现快速查看。                       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右侧边栏对爱学服务主要栏目进行排行展示，更方便用户了解最热门的信息。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圆角矩形标注 13"/>
          <p:cNvSpPr>
            <a:spLocks noChangeArrowheads="1"/>
          </p:cNvSpPr>
          <p:nvPr/>
        </p:nvSpPr>
        <p:spPr bwMode="auto">
          <a:xfrm>
            <a:off x="2411760" y="3003798"/>
            <a:ext cx="2448000" cy="504000"/>
          </a:xfrm>
          <a:prstGeom prst="wedgeRoundRectCallout">
            <a:avLst>
              <a:gd name="adj1" fmla="val 50847"/>
              <a:gd name="adj2" fmla="val -158403"/>
              <a:gd name="adj3" fmla="val 16667"/>
            </a:avLst>
          </a:prstGeom>
          <a:solidFill>
            <a:schemeClr val="tx2">
              <a:lumMod val="20000"/>
              <a:lumOff val="80000"/>
              <a:alpha val="95000"/>
            </a:schemeClr>
          </a:solidFill>
          <a:ln w="12700">
            <a:solidFill>
              <a:schemeClr val="accent1"/>
            </a:solidFill>
            <a:prstDash val="dash"/>
            <a:miter lim="800000"/>
          </a:ln>
        </p:spPr>
        <p:txBody>
          <a:bodyPr lIns="99121" tIns="49560" rIns="99121" bIns="49560" anchor="ctr"/>
          <a:lstStyle/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点击导航查找相应学习资料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02920" y="467360"/>
            <a:ext cx="3804920" cy="448310"/>
            <a:chOff x="1548" y="705"/>
            <a:chExt cx="5992" cy="706"/>
          </a:xfrm>
        </p:grpSpPr>
        <p:sp>
          <p:nvSpPr>
            <p:cNvPr id="7" name="矩形 6"/>
            <p:cNvSpPr/>
            <p:nvPr/>
          </p:nvSpPr>
          <p:spPr>
            <a:xfrm>
              <a:off x="1548" y="705"/>
              <a:ext cx="680" cy="680"/>
            </a:xfrm>
            <a:prstGeom prst="rect">
              <a:avLst/>
            </a:prstGeom>
            <a:solidFill>
              <a:srgbClr val="0CA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925" tIns="38963" rIns="77925" bIns="38963" rtlCol="0" anchor="ctr"/>
            <a:lstStyle/>
            <a:p>
              <a:pPr algn="ctr"/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5"/>
            <p:cNvSpPr txBox="1"/>
            <p:nvPr/>
          </p:nvSpPr>
          <p:spPr>
            <a:xfrm>
              <a:off x="2210" y="705"/>
              <a:ext cx="5330" cy="706"/>
            </a:xfrm>
            <a:prstGeom prst="rect">
              <a:avLst/>
            </a:prstGeom>
            <a:noFill/>
          </p:spPr>
          <p:txBody>
            <a:bodyPr wrap="square" lIns="77925" tIns="38963" rIns="77925" bIns="38963" rtlCol="0">
              <a:spAutoFit/>
            </a:bodyPr>
            <a:lstStyle/>
            <a:p>
              <a:r>
                <a:rPr lang="zh-CN" altLang="en-US" sz="2400" b="1" spc="128" dirty="0">
                  <a:solidFill>
                    <a:srgbClr val="4646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如何查找学习资料</a:t>
              </a:r>
              <a:endParaRPr lang="zh-CN" altLang="en-US" sz="2400" b="1" spc="128" dirty="0">
                <a:solidFill>
                  <a:srgbClr val="4646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右箭头 5"/>
          <p:cNvSpPr/>
          <p:nvPr/>
        </p:nvSpPr>
        <p:spPr>
          <a:xfrm rot="1440000">
            <a:off x="4968240" y="3615055"/>
            <a:ext cx="1440180" cy="50419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4" grpId="0" bldLvl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439" y="2211074"/>
            <a:ext cx="1549563" cy="1584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686711" y="771039"/>
            <a:ext cx="38884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200"/>
              </a:spcBef>
              <a:buClr>
                <a:srgbClr val="F39700"/>
              </a:buClr>
            </a:pPr>
            <a:r>
              <a:rPr lang="zh-CN" altLang="en-US" sz="2200" dirty="0">
                <a:solidFill>
                  <a:srgbClr val="0CA2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新东方多媒体学习库是什么？</a:t>
            </a:r>
            <a:endParaRPr lang="en-US" altLang="zh-CN" sz="2200" dirty="0">
              <a:solidFill>
                <a:srgbClr val="0CA2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28166" y="1473278"/>
            <a:ext cx="2808312" cy="3060000"/>
          </a:xfrm>
          <a:prstGeom prst="rect">
            <a:avLst/>
          </a:prstGeom>
          <a:solidFill>
            <a:srgbClr val="F397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28653" y="322580"/>
            <a:ext cx="2298771" cy="448397"/>
            <a:chOff x="1548" y="679"/>
            <a:chExt cx="3620" cy="706"/>
          </a:xfrm>
        </p:grpSpPr>
        <p:sp>
          <p:nvSpPr>
            <p:cNvPr id="7" name="矩形 6"/>
            <p:cNvSpPr/>
            <p:nvPr/>
          </p:nvSpPr>
          <p:spPr>
            <a:xfrm>
              <a:off x="1548" y="705"/>
              <a:ext cx="680" cy="680"/>
            </a:xfrm>
            <a:prstGeom prst="rect">
              <a:avLst/>
            </a:prstGeom>
            <a:solidFill>
              <a:srgbClr val="0CA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925" tIns="38963" rIns="77925" bIns="38963" rtlCol="0" anchor="ctr"/>
            <a:lstStyle/>
            <a:p>
              <a:pPr algn="ctr"/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28" y="679"/>
              <a:ext cx="2940" cy="706"/>
            </a:xfrm>
            <a:prstGeom prst="rect">
              <a:avLst/>
            </a:prstGeom>
            <a:noFill/>
          </p:spPr>
          <p:txBody>
            <a:bodyPr wrap="square" lIns="77925" tIns="38963" rIns="77925" bIns="38963" rtlCol="0">
              <a:spAutoFit/>
            </a:bodyPr>
            <a:lstStyle/>
            <a:p>
              <a:r>
                <a:rPr lang="zh-CN" altLang="en-US" sz="2400" b="1" spc="128" dirty="0">
                  <a:solidFill>
                    <a:srgbClr val="4646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学习库简介</a:t>
              </a:r>
              <a:endParaRPr lang="zh-CN" altLang="en-US" sz="2400" b="1" spc="128" dirty="0">
                <a:solidFill>
                  <a:srgbClr val="4646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752475" y="1589405"/>
            <a:ext cx="2927350" cy="3060065"/>
          </a:xfrm>
          <a:prstGeom prst="rect">
            <a:avLst/>
          </a:prstGeom>
          <a:solidFill>
            <a:srgbClr val="0CA29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52475" y="3327400"/>
            <a:ext cx="2927350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200"/>
              </a:spcBef>
              <a:buClr>
                <a:srgbClr val="F39700"/>
              </a:buClr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新东方多媒体学习库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http://library.koolearn.com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是集网络课堂、在线考试、多媒体互动为一体的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一站式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综合学习平台。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237" y="1327418"/>
            <a:ext cx="252027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矩形 15"/>
          <p:cNvSpPr/>
          <p:nvPr/>
        </p:nvSpPr>
        <p:spPr>
          <a:xfrm>
            <a:off x="5959837" y="2024958"/>
            <a:ext cx="1944216" cy="2497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"/>
              </a:lnSpc>
              <a:spcBef>
                <a:spcPts val="2200"/>
              </a:spcBef>
              <a:buClr>
                <a:srgbClr val="0CA292"/>
              </a:buClr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四六级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"/>
              </a:lnSpc>
              <a:spcBef>
                <a:spcPts val="2200"/>
              </a:spcBef>
              <a:buClr>
                <a:srgbClr val="0CA292"/>
              </a:buClr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考研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"/>
              </a:lnSpc>
              <a:spcBef>
                <a:spcPts val="2200"/>
              </a:spcBef>
              <a:buClr>
                <a:srgbClr val="0CA292"/>
              </a:buClr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出国留学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"/>
              </a:lnSpc>
              <a:spcBef>
                <a:spcPts val="2200"/>
              </a:spcBef>
              <a:buClr>
                <a:srgbClr val="0CA292"/>
              </a:buClr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应用外语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"/>
              </a:lnSpc>
              <a:spcBef>
                <a:spcPts val="2200"/>
              </a:spcBef>
              <a:buClr>
                <a:srgbClr val="0CA292"/>
              </a:buClr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实用技能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"/>
              </a:lnSpc>
              <a:spcBef>
                <a:spcPts val="2200"/>
              </a:spcBef>
              <a:buClr>
                <a:srgbClr val="0CA292"/>
              </a:buClr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求职指导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"/>
              </a:lnSpc>
              <a:spcBef>
                <a:spcPts val="2200"/>
              </a:spcBef>
              <a:buClr>
                <a:srgbClr val="0CA292"/>
              </a:buClr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职业认证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"/>
              </a:lnSpc>
              <a:spcBef>
                <a:spcPts val="2200"/>
              </a:spcBef>
              <a:buClr>
                <a:srgbClr val="0CA292"/>
              </a:buClr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公务员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546934" y="1327165"/>
            <a:ext cx="1152000" cy="3157730"/>
            <a:chOff x="7596464" y="1491630"/>
            <a:chExt cx="1152000" cy="315773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464" y="1491630"/>
              <a:ext cx="1152000" cy="56544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9" t="8970" r="7148" b="10557"/>
            <a:stretch>
              <a:fillRect/>
            </a:stretch>
          </p:blipFill>
          <p:spPr>
            <a:xfrm>
              <a:off x="7596464" y="2083190"/>
              <a:ext cx="1152000" cy="1069715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74" r="14769"/>
            <a:stretch>
              <a:fillRect/>
            </a:stretch>
          </p:blipFill>
          <p:spPr>
            <a:xfrm>
              <a:off x="7596464" y="3179023"/>
              <a:ext cx="1152000" cy="880435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6464" y="4085576"/>
              <a:ext cx="1152000" cy="56378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6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3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33" decel="50000">
                                          <p:stCondLst>
                                            <p:cond delay="1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33" decel="50000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33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">
                                          <p:stCondLst>
                                            <p:cond delay="3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33" decel="50000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79"/>
                            </p:stCondLst>
                            <p:childTnLst>
                              <p:par>
                                <p:cTn id="2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79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80" fill="hold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8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8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8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4" decel="6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bldLvl="0" animBg="1"/>
      <p:bldP spid="14" grpId="0" bldLvl="0" animBg="1"/>
      <p:bldP spid="11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5"/>
          <p:cNvSpPr>
            <a:spLocks noChangeArrowheads="1"/>
          </p:cNvSpPr>
          <p:nvPr/>
        </p:nvSpPr>
        <p:spPr bwMode="auto">
          <a:xfrm>
            <a:off x="503040" y="915566"/>
            <a:ext cx="7957392" cy="360040"/>
          </a:xfrm>
          <a:prstGeom prst="rect">
            <a:avLst/>
          </a:prstGeom>
          <a:noFill/>
          <a:ln w="25400">
            <a:solidFill>
              <a:srgbClr val="1DC1AD"/>
            </a:solidFill>
            <a:prstDash val="sysDash"/>
            <a:miter lim="800000"/>
          </a:ln>
        </p:spPr>
        <p:txBody>
          <a:bodyPr lIns="99121" tIns="49560" rIns="99121" bIns="49560" anchor="ctr"/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登陆个人用户，点击页面顶部“我的学习库”，如下所示：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4662" y="1491630"/>
            <a:ext cx="6984776" cy="3209221"/>
          </a:xfrm>
          <a:prstGeom prst="rect">
            <a:avLst/>
          </a:prstGeom>
        </p:spPr>
      </p:pic>
      <p:sp>
        <p:nvSpPr>
          <p:cNvPr id="7" name="圆角矩形标注 21"/>
          <p:cNvSpPr>
            <a:spLocks noChangeArrowheads="1"/>
          </p:cNvSpPr>
          <p:nvPr/>
        </p:nvSpPr>
        <p:spPr bwMode="auto">
          <a:xfrm>
            <a:off x="7747588" y="2067694"/>
            <a:ext cx="1212039" cy="1289661"/>
          </a:xfrm>
          <a:prstGeom prst="wedgeRoundRectCallout">
            <a:avLst>
              <a:gd name="adj1" fmla="val -103848"/>
              <a:gd name="adj2" fmla="val -46252"/>
              <a:gd name="adj3" fmla="val 16667"/>
            </a:avLst>
          </a:prstGeom>
          <a:solidFill>
            <a:schemeClr val="tx2">
              <a:lumMod val="20000"/>
              <a:lumOff val="80000"/>
              <a:alpha val="95000"/>
            </a:schemeClr>
          </a:solidFill>
          <a:ln w="12700">
            <a:solidFill>
              <a:schemeClr val="accent1"/>
            </a:solidFill>
            <a:prstDash val="dash"/>
            <a:miter lim="800000"/>
          </a:ln>
        </p:spPr>
        <p:txBody>
          <a:bodyPr lIns="99121" tIns="49560" rIns="99121" bIns="49560" anchor="ctr"/>
          <a:lstStyle/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登陆个人用户，点击页面顶部“我的学习库”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标注 16"/>
          <p:cNvSpPr>
            <a:spLocks noChangeArrowheads="1"/>
          </p:cNvSpPr>
          <p:nvPr/>
        </p:nvSpPr>
        <p:spPr bwMode="auto">
          <a:xfrm>
            <a:off x="107504" y="3645387"/>
            <a:ext cx="2112838" cy="1055464"/>
          </a:xfrm>
          <a:prstGeom prst="wedgeRoundRectCallout">
            <a:avLst>
              <a:gd name="adj1" fmla="val 38180"/>
              <a:gd name="adj2" fmla="val -101278"/>
              <a:gd name="adj3" fmla="val 16667"/>
            </a:avLst>
          </a:prstGeom>
          <a:solidFill>
            <a:schemeClr val="tx2">
              <a:lumMod val="20000"/>
              <a:lumOff val="80000"/>
              <a:alpha val="95000"/>
            </a:schemeClr>
          </a:solidFill>
          <a:ln w="12700">
            <a:solidFill>
              <a:schemeClr val="accent1"/>
            </a:solidFill>
            <a:prstDash val="dash"/>
            <a:miter lim="800000"/>
          </a:ln>
        </p:spPr>
        <p:txBody>
          <a:bodyPr lIns="99121" tIns="49560" rIns="99121" bIns="49560" anchor="ctr"/>
          <a:lstStyle/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个人注册用户“听过的课程”，“参加的考试”，“收藏的内容”会出现在这里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02920" y="467360"/>
            <a:ext cx="3804920" cy="448310"/>
            <a:chOff x="1548" y="705"/>
            <a:chExt cx="5992" cy="706"/>
          </a:xfrm>
        </p:grpSpPr>
        <p:sp>
          <p:nvSpPr>
            <p:cNvPr id="10" name="矩形 9"/>
            <p:cNvSpPr/>
            <p:nvPr/>
          </p:nvSpPr>
          <p:spPr>
            <a:xfrm>
              <a:off x="1548" y="705"/>
              <a:ext cx="680" cy="680"/>
            </a:xfrm>
            <a:prstGeom prst="rect">
              <a:avLst/>
            </a:prstGeom>
            <a:solidFill>
              <a:srgbClr val="0CA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925" tIns="38963" rIns="77925" bIns="38963" rtlCol="0" anchor="ctr"/>
            <a:lstStyle/>
            <a:p>
              <a:pPr algn="ctr"/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7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5"/>
            <p:cNvSpPr txBox="1"/>
            <p:nvPr/>
          </p:nvSpPr>
          <p:spPr>
            <a:xfrm>
              <a:off x="2210" y="705"/>
              <a:ext cx="5330" cy="706"/>
            </a:xfrm>
            <a:prstGeom prst="rect">
              <a:avLst/>
            </a:prstGeom>
            <a:noFill/>
          </p:spPr>
          <p:txBody>
            <a:bodyPr wrap="square" lIns="77925" tIns="38963" rIns="77925" bIns="38963" rtlCol="0">
              <a:spAutoFit/>
            </a:bodyPr>
            <a:lstStyle/>
            <a:p>
              <a:r>
                <a:rPr lang="zh-CN" altLang="en-US" sz="2400" b="1" spc="128" dirty="0">
                  <a:solidFill>
                    <a:srgbClr val="4646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如何查找学习资料</a:t>
              </a:r>
              <a:endParaRPr lang="zh-CN" altLang="en-US" sz="2400" b="1" spc="128" dirty="0">
                <a:solidFill>
                  <a:srgbClr val="4646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054735" y="1491615"/>
            <a:ext cx="568325" cy="20002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127250" y="1691640"/>
            <a:ext cx="788670" cy="375920"/>
          </a:xfrm>
          <a:prstGeom prst="rect">
            <a:avLst/>
          </a:prstGeom>
          <a:solidFill>
            <a:srgbClr val="00B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7" grpId="0" bldLvl="0" animBg="1"/>
      <p:bldP spid="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新建文件夹 (3)\常规底色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84458" y="1761750"/>
            <a:ext cx="8375084" cy="3132258"/>
          </a:xfrm>
          <a:prstGeom prst="rect">
            <a:avLst/>
          </a:prstGeom>
          <a:noFill/>
        </p:spPr>
      </p:pic>
      <p:pic>
        <p:nvPicPr>
          <p:cNvPr id="21" name="图片 20" descr="新东方背书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6209" y="4577299"/>
            <a:ext cx="1994068" cy="10068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573357" y="4300850"/>
            <a:ext cx="1887075" cy="44640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THANKS!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3" descr="C:\Users\Administrator\Desktop\新建文件夹 (3)\常规版箭头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11510"/>
            <a:ext cx="720080" cy="909904"/>
          </a:xfrm>
          <a:prstGeom prst="rect">
            <a:avLst/>
          </a:prstGeom>
          <a:noFill/>
        </p:spPr>
      </p:pic>
      <p:pic>
        <p:nvPicPr>
          <p:cNvPr id="12" name="Picture 2" descr="C:\Users\Administrator\Desktop\新建文件夹 (3)\常规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7810" y="413972"/>
            <a:ext cx="1811982" cy="7896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68701" y="2067694"/>
            <a:ext cx="3600400" cy="1248238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一站式在线自主学习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解决方案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82" charset="2"/>
                <a:ea typeface="微软雅黑" panose="020B0503020204020204" pitchFamily="82" charset="2"/>
              </a:rPr>
              <a:t>http://library.koolearn.com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dissolve/>
      </p:transition>
    </mc:Choice>
    <mc:Fallback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256540" y="895985"/>
            <a:ext cx="1855470" cy="3752850"/>
          </a:xfrm>
          <a:prstGeom prst="rect">
            <a:avLst/>
          </a:prstGeom>
          <a:noFill/>
          <a:ln w="25400">
            <a:solidFill>
              <a:srgbClr val="1DC1AD"/>
            </a:solidFill>
            <a:prstDash val="sysDash"/>
            <a:miter lim="800000"/>
          </a:ln>
        </p:spPr>
        <p:txBody>
          <a:bodyPr lIns="99121" tIns="49560" rIns="99121" bIns="49560" anchor="ctr"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800" dirty="0">
                <a:ln w="12700">
                  <a:noFill/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学习库频道介绍</a:t>
            </a:r>
            <a:endParaRPr lang="en-US" altLang="zh-CN" sz="1800" dirty="0">
              <a:ln w="12700">
                <a:noFill/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800" dirty="0">
                <a:ln w="12700">
                  <a:noFill/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－登陆首页</a:t>
            </a:r>
            <a:endParaRPr lang="en-US" altLang="zh-CN" sz="1800" dirty="0">
              <a:ln w="12700">
                <a:noFill/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1800" dirty="0">
              <a:ln w="12700">
                <a:noFill/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1800" dirty="0">
              <a:ln w="12700">
                <a:noFill/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1800" dirty="0">
              <a:ln w="12700">
                <a:noFill/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1800" dirty="0">
              <a:ln w="12700">
                <a:noFill/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1800" dirty="0">
              <a:ln w="12700">
                <a:noFill/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1800" dirty="0">
              <a:ln w="12700">
                <a:noFill/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1800" dirty="0">
              <a:ln w="12700">
                <a:noFill/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1800" dirty="0">
              <a:ln w="12700">
                <a:noFill/>
                <a:prstDash val="solid"/>
              </a:ln>
              <a:solidFill>
                <a:srgbClr val="0CA29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1800" dirty="0">
              <a:ln w="12700">
                <a:noFill/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86740" y="300990"/>
            <a:ext cx="2298700" cy="448310"/>
            <a:chOff x="1530" y="692"/>
            <a:chExt cx="3620" cy="706"/>
          </a:xfrm>
        </p:grpSpPr>
        <p:sp>
          <p:nvSpPr>
            <p:cNvPr id="7" name="矩形 6"/>
            <p:cNvSpPr/>
            <p:nvPr/>
          </p:nvSpPr>
          <p:spPr>
            <a:xfrm>
              <a:off x="1530" y="705"/>
              <a:ext cx="680" cy="680"/>
            </a:xfrm>
            <a:prstGeom prst="rect">
              <a:avLst/>
            </a:prstGeom>
            <a:solidFill>
              <a:srgbClr val="0CA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925" tIns="38963" rIns="77925" bIns="38963" rtlCol="0" anchor="ctr"/>
            <a:lstStyle/>
            <a:p>
              <a:pPr algn="ctr"/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5"/>
            <p:cNvSpPr txBox="1"/>
            <p:nvPr/>
          </p:nvSpPr>
          <p:spPr>
            <a:xfrm>
              <a:off x="2210" y="692"/>
              <a:ext cx="2940" cy="706"/>
            </a:xfrm>
            <a:prstGeom prst="rect">
              <a:avLst/>
            </a:prstGeom>
            <a:noFill/>
          </p:spPr>
          <p:txBody>
            <a:bodyPr wrap="square" lIns="77925" tIns="38963" rIns="77925" bIns="38963" rtlCol="0">
              <a:spAutoFit/>
            </a:bodyPr>
            <a:lstStyle/>
            <a:p>
              <a:r>
                <a:rPr lang="zh-CN" altLang="en-US" sz="2400" b="1" spc="128" dirty="0">
                  <a:solidFill>
                    <a:srgbClr val="4646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学习库简介</a:t>
              </a:r>
              <a:endParaRPr lang="zh-CN" altLang="en-US" sz="2400" b="1" spc="128" dirty="0">
                <a:solidFill>
                  <a:srgbClr val="4646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" name="图片 5" descr="多媒体学习库首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9340" y="784225"/>
            <a:ext cx="6483985" cy="3977005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252095" y="895350"/>
            <a:ext cx="2663825" cy="3980815"/>
          </a:xfrm>
          <a:prstGeom prst="rect">
            <a:avLst/>
          </a:prstGeom>
          <a:noFill/>
          <a:ln w="25400">
            <a:solidFill>
              <a:srgbClr val="1DC1AD"/>
            </a:solidFill>
            <a:prstDash val="sysDash"/>
            <a:miter lim="800000"/>
          </a:ln>
        </p:spPr>
        <p:txBody>
          <a:bodyPr lIns="99121" tIns="49560" rIns="99121" bIns="49560" anchor="ctr"/>
          <a:lstStyle/>
          <a:p>
            <a:r>
              <a:rPr lang="zh-CN" altLang="en-US" sz="1800" dirty="0">
                <a:ln w="12700">
                  <a:noFill/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学习库频道介绍</a:t>
            </a:r>
            <a:endParaRPr lang="en-US" altLang="zh-CN" sz="1800" dirty="0">
              <a:ln w="12700">
                <a:noFill/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800" dirty="0">
                <a:ln w="12700">
                  <a:noFill/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－课程</a:t>
            </a:r>
            <a:endParaRPr lang="zh-CN" altLang="en-US" sz="1800" dirty="0">
              <a:ln w="12700">
                <a:noFill/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1800" dirty="0">
              <a:ln w="12700">
                <a:noFill/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1800" dirty="0">
              <a:ln w="12700">
                <a:noFill/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zh-CN" altLang="en-US" sz="1400" dirty="0">
                <a:ln w="12700">
                  <a:noFill/>
                  <a:prstDash val="solid"/>
                </a:ln>
                <a:solidFill>
                  <a:srgbClr val="0CA2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课程中心是网络课程的学习入口，包含</a:t>
            </a:r>
            <a:r>
              <a:rPr lang="zh-CN" altLang="en-US" sz="14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国内应试、出国留学、小语种、应用外语、职业认证、求职指导、实用技能</a:t>
            </a:r>
            <a:r>
              <a:rPr lang="zh-CN" altLang="en-US" sz="1400" dirty="0">
                <a:ln w="12700">
                  <a:noFill/>
                  <a:prstDash val="solid"/>
                </a:ln>
                <a:solidFill>
                  <a:srgbClr val="0CA2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等网络课程。课程分类清晰，课程设置合理，教学形式多样</a:t>
            </a:r>
            <a:r>
              <a:rPr lang="zh-CN" altLang="en-US" sz="1400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1400" dirty="0">
              <a:ln w="12700">
                <a:noFill/>
                <a:prstDash val="solid"/>
              </a:ln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en-US" altLang="zh-CN" sz="1400" dirty="0">
              <a:ln w="12700">
                <a:noFill/>
                <a:prstDash val="solid"/>
              </a:ln>
              <a:solidFill>
                <a:srgbClr val="0CA29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7220" y="273685"/>
            <a:ext cx="2298700" cy="448310"/>
            <a:chOff x="1548" y="692"/>
            <a:chExt cx="3620" cy="706"/>
          </a:xfrm>
        </p:grpSpPr>
        <p:sp>
          <p:nvSpPr>
            <p:cNvPr id="8" name="矩形 7"/>
            <p:cNvSpPr/>
            <p:nvPr/>
          </p:nvSpPr>
          <p:spPr>
            <a:xfrm>
              <a:off x="1548" y="705"/>
              <a:ext cx="680" cy="680"/>
            </a:xfrm>
            <a:prstGeom prst="rect">
              <a:avLst/>
            </a:prstGeom>
            <a:solidFill>
              <a:srgbClr val="0CA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925" tIns="38963" rIns="77925" bIns="38963" rtlCol="0" anchor="ctr"/>
            <a:lstStyle/>
            <a:p>
              <a:pPr algn="ctr"/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5"/>
            <p:cNvSpPr txBox="1"/>
            <p:nvPr/>
          </p:nvSpPr>
          <p:spPr>
            <a:xfrm>
              <a:off x="2228" y="692"/>
              <a:ext cx="2940" cy="706"/>
            </a:xfrm>
            <a:prstGeom prst="rect">
              <a:avLst/>
            </a:prstGeom>
            <a:noFill/>
          </p:spPr>
          <p:txBody>
            <a:bodyPr wrap="square" lIns="77925" tIns="38963" rIns="77925" bIns="38963" rtlCol="0">
              <a:spAutoFit/>
            </a:bodyPr>
            <a:lstStyle/>
            <a:p>
              <a:r>
                <a:rPr lang="zh-CN" altLang="en-US" sz="2400" b="1" spc="128" dirty="0">
                  <a:solidFill>
                    <a:srgbClr val="4646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学习库简介</a:t>
              </a:r>
              <a:endParaRPr lang="zh-CN" altLang="en-US" sz="2400" b="1" spc="128" dirty="0">
                <a:solidFill>
                  <a:srgbClr val="4646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" name="图片 4" descr="2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11170" y="721995"/>
            <a:ext cx="5838190" cy="4154170"/>
          </a:xfrm>
          <a:prstGeom prst="rect">
            <a:avLst/>
          </a:prstGeom>
        </p:spPr>
      </p:pic>
      <p:sp>
        <p:nvSpPr>
          <p:cNvPr id="6" name="圆角矩形标注 6"/>
          <p:cNvSpPr>
            <a:spLocks noChangeArrowheads="1"/>
          </p:cNvSpPr>
          <p:nvPr/>
        </p:nvSpPr>
        <p:spPr bwMode="auto">
          <a:xfrm>
            <a:off x="5416550" y="314960"/>
            <a:ext cx="3432810" cy="407035"/>
          </a:xfrm>
          <a:prstGeom prst="wedgeRoundRectCallout">
            <a:avLst>
              <a:gd name="adj1" fmla="val -65152"/>
              <a:gd name="adj2" fmla="val 322047"/>
              <a:gd name="adj3" fmla="val 16667"/>
            </a:avLst>
          </a:prstGeom>
          <a:solidFill>
            <a:schemeClr val="tx2">
              <a:lumMod val="20000"/>
              <a:lumOff val="80000"/>
              <a:alpha val="75000"/>
            </a:schemeClr>
          </a:solidFill>
          <a:ln w="12700">
            <a:solidFill>
              <a:schemeClr val="accent1"/>
            </a:solidFill>
            <a:prstDash val="dash"/>
            <a:miter lim="800000"/>
          </a:ln>
        </p:spPr>
        <p:txBody>
          <a:bodyPr lIns="99121" tIns="49560" rIns="99121" bIns="49560" anchor="ctr"/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通过“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课程分类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”快速定位想要收听的课程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11170" y="721995"/>
            <a:ext cx="143510" cy="98425"/>
          </a:xfrm>
          <a:prstGeom prst="rect">
            <a:avLst/>
          </a:prstGeom>
          <a:solidFill>
            <a:srgbClr val="FC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251816" y="1059582"/>
            <a:ext cx="2664000" cy="3816424"/>
          </a:xfrm>
          <a:prstGeom prst="rect">
            <a:avLst/>
          </a:prstGeom>
          <a:noFill/>
          <a:ln w="25400">
            <a:solidFill>
              <a:srgbClr val="1DC1AD"/>
            </a:solidFill>
            <a:prstDash val="sysDash"/>
            <a:miter lim="800000"/>
          </a:ln>
        </p:spPr>
        <p:txBody>
          <a:bodyPr lIns="99121" tIns="49560" rIns="99121" bIns="49560" anchor="ctr"/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800" dirty="0">
                <a:ln w="12700">
                  <a:noFill/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学习库频道介绍</a:t>
            </a:r>
            <a:endParaRPr lang="en-US" altLang="zh-CN" sz="1800" dirty="0">
              <a:ln w="12700">
                <a:noFill/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800" dirty="0">
                <a:ln w="12700">
                  <a:noFill/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－考试</a:t>
            </a:r>
            <a:endParaRPr lang="en-US" altLang="zh-CN" sz="1800" dirty="0">
              <a:ln w="12700">
                <a:noFill/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400" dirty="0">
                <a:ln w="12700">
                  <a:noFill/>
                  <a:prstDash val="solid"/>
                </a:ln>
                <a:solidFill>
                  <a:srgbClr val="0CA2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考试中心是</a:t>
            </a:r>
            <a:r>
              <a:rPr lang="zh-CN" altLang="en-US" sz="14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在线考试</a:t>
            </a:r>
            <a:r>
              <a:rPr lang="zh-CN" altLang="en-US" sz="1400" dirty="0">
                <a:ln w="12700">
                  <a:noFill/>
                  <a:prstDash val="solid"/>
                </a:ln>
                <a:solidFill>
                  <a:srgbClr val="0CA2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的入口。考试中心的试题均由新东方多媒体学习库</a:t>
            </a:r>
            <a:r>
              <a:rPr lang="zh-CN" altLang="en-US" sz="14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权威名师</a:t>
            </a:r>
            <a:r>
              <a:rPr lang="zh-CN" altLang="en-US" sz="1400" dirty="0">
                <a:ln w="12700">
                  <a:noFill/>
                  <a:prstDash val="solid"/>
                </a:ln>
                <a:solidFill>
                  <a:srgbClr val="0CA2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，根据考试</a:t>
            </a:r>
            <a:r>
              <a:rPr lang="zh-CN" altLang="en-US" sz="14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命题趋势</a:t>
            </a:r>
            <a:r>
              <a:rPr lang="zh-CN" altLang="en-US" sz="1400" dirty="0">
                <a:ln w="12700">
                  <a:noFill/>
                  <a:prstDash val="solid"/>
                </a:ln>
                <a:solidFill>
                  <a:srgbClr val="0CA2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，汇集百万经典题目之精华 ，精心编纂而成，题库覆盖面广，考点全，试题</a:t>
            </a:r>
            <a:r>
              <a:rPr lang="zh-CN" altLang="en-US" sz="14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紧扣考试大纲</a:t>
            </a:r>
            <a:r>
              <a:rPr lang="zh-CN" altLang="en-US" sz="1400" dirty="0">
                <a:ln w="12700">
                  <a:noFill/>
                  <a:prstDash val="solid"/>
                </a:ln>
                <a:solidFill>
                  <a:srgbClr val="0CA2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，训练效果明显。</a:t>
            </a:r>
            <a:endParaRPr lang="zh-CN" altLang="en-US" sz="1400" dirty="0">
              <a:ln w="12700">
                <a:noFill/>
                <a:prstDash val="solid"/>
              </a:ln>
              <a:solidFill>
                <a:srgbClr val="0CA29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28650" y="289560"/>
            <a:ext cx="2287270" cy="448310"/>
            <a:chOff x="1548" y="705"/>
            <a:chExt cx="3602" cy="706"/>
          </a:xfrm>
        </p:grpSpPr>
        <p:sp>
          <p:nvSpPr>
            <p:cNvPr id="7" name="矩形 6"/>
            <p:cNvSpPr/>
            <p:nvPr/>
          </p:nvSpPr>
          <p:spPr>
            <a:xfrm>
              <a:off x="1548" y="705"/>
              <a:ext cx="680" cy="680"/>
            </a:xfrm>
            <a:prstGeom prst="rect">
              <a:avLst/>
            </a:prstGeom>
            <a:solidFill>
              <a:srgbClr val="0CA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925" tIns="38963" rIns="77925" bIns="38963" rtlCol="0" anchor="ctr"/>
            <a:lstStyle/>
            <a:p>
              <a:pPr algn="ctr"/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TextBox 5"/>
            <p:cNvSpPr txBox="1"/>
            <p:nvPr/>
          </p:nvSpPr>
          <p:spPr>
            <a:xfrm>
              <a:off x="2210" y="705"/>
              <a:ext cx="2940" cy="706"/>
            </a:xfrm>
            <a:prstGeom prst="rect">
              <a:avLst/>
            </a:prstGeom>
            <a:noFill/>
          </p:spPr>
          <p:txBody>
            <a:bodyPr wrap="square" lIns="77925" tIns="38963" rIns="77925" bIns="38963" rtlCol="0">
              <a:spAutoFit/>
            </a:bodyPr>
            <a:lstStyle/>
            <a:p>
              <a:r>
                <a:rPr lang="zh-CN" altLang="en-US" sz="2400" b="1" spc="128" dirty="0">
                  <a:solidFill>
                    <a:srgbClr val="4646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学习库简介</a:t>
              </a:r>
              <a:endParaRPr lang="zh-CN" altLang="en-US" sz="2400" b="1" spc="128" dirty="0">
                <a:solidFill>
                  <a:srgbClr val="4646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" name="图片 3" descr="3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9620" y="501015"/>
            <a:ext cx="5486400" cy="43751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309620" y="501015"/>
            <a:ext cx="177165" cy="98425"/>
          </a:xfrm>
          <a:prstGeom prst="rect">
            <a:avLst/>
          </a:prstGeom>
          <a:solidFill>
            <a:srgbClr val="FC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251520" y="1059582"/>
            <a:ext cx="2664296" cy="3816424"/>
          </a:xfrm>
          <a:prstGeom prst="rect">
            <a:avLst/>
          </a:prstGeom>
          <a:noFill/>
          <a:ln w="25400">
            <a:solidFill>
              <a:srgbClr val="1DC1AD"/>
            </a:solidFill>
            <a:prstDash val="sysDash"/>
            <a:miter lim="800000"/>
          </a:ln>
        </p:spPr>
        <p:txBody>
          <a:bodyPr lIns="99121" tIns="49560" rIns="99121" bIns="49560" anchor="ctr"/>
          <a:lstStyle/>
          <a:p>
            <a:pPr>
              <a:buFont typeface="Arial" panose="020B0604020202020204" pitchFamily="34" charset="0"/>
              <a:buNone/>
            </a:pPr>
            <a:endParaRPr lang="en-US" altLang="zh-CN" sz="1800" dirty="0">
              <a:ln w="12700">
                <a:noFill/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800" dirty="0">
                <a:ln w="12700">
                  <a:noFill/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学习库频道介绍</a:t>
            </a:r>
            <a:endParaRPr lang="en-US" altLang="zh-CN" sz="1800" dirty="0">
              <a:ln w="12700">
                <a:noFill/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800" dirty="0">
                <a:ln w="12700">
                  <a:noFill/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－资讯</a:t>
            </a:r>
            <a:endParaRPr lang="en-US" altLang="zh-CN" sz="1800" dirty="0">
              <a:ln w="12700">
                <a:noFill/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800" dirty="0">
                <a:ln w="12700">
                  <a:noFill/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－爱学励志</a:t>
            </a:r>
            <a:endParaRPr lang="en-US" altLang="zh-CN" sz="1800" dirty="0">
              <a:ln w="12700">
                <a:noFill/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400" dirty="0">
                <a:ln w="12700">
                  <a:noFill/>
                  <a:prstDash val="solid"/>
                </a:ln>
                <a:solidFill>
                  <a:srgbClr val="0CA2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爱学励志精选</a:t>
            </a:r>
            <a:r>
              <a:rPr lang="zh-CN" altLang="en-US" sz="14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俞敏洪、王强、徐小平</a:t>
            </a:r>
            <a:r>
              <a:rPr lang="zh-CN" altLang="en-US" sz="1400" dirty="0">
                <a:ln w="12700">
                  <a:noFill/>
                  <a:prstDash val="solid"/>
                </a:ln>
                <a:solidFill>
                  <a:srgbClr val="0CA2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</a:t>
            </a:r>
            <a:r>
              <a:rPr lang="zh-CN" altLang="en-US" sz="14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一线名师</a:t>
            </a:r>
            <a:r>
              <a:rPr lang="zh-CN" altLang="en-US" sz="1400" dirty="0">
                <a:ln w="12700">
                  <a:noFill/>
                  <a:prstDash val="solid"/>
                </a:ln>
                <a:solidFill>
                  <a:srgbClr val="0CA2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的精彩演讲及讲座视频，包括职业规划、学习方法、人生感悟等。</a:t>
            </a:r>
            <a:endParaRPr lang="en-US" altLang="zh-CN" sz="1400" dirty="0">
              <a:ln w="12700">
                <a:noFill/>
                <a:prstDash val="solid"/>
              </a:ln>
              <a:solidFill>
                <a:srgbClr val="0CA29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400" dirty="0">
                <a:ln w="12700">
                  <a:noFill/>
                  <a:prstDash val="solid"/>
                </a:ln>
                <a:solidFill>
                  <a:srgbClr val="0CA2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通过收听爱学励志频道的视频，您可以到感受奋发向上的学习精神，学习事半功倍的学习方法，</a:t>
            </a:r>
            <a:r>
              <a:rPr lang="zh-CN" altLang="en-US" sz="14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指导学习、就业及人生规划。</a:t>
            </a:r>
            <a:endParaRPr lang="zh-CN" altLang="en-US" sz="1400" b="1" dirty="0">
              <a:ln w="12700">
                <a:noFill/>
                <a:prstDash val="solid"/>
              </a:ln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zh-CN" altLang="en-US" sz="1400" b="1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19763" y="399937"/>
            <a:ext cx="2287341" cy="448132"/>
            <a:chOff x="1548" y="705"/>
            <a:chExt cx="3602" cy="706"/>
          </a:xfrm>
        </p:grpSpPr>
        <p:sp>
          <p:nvSpPr>
            <p:cNvPr id="11" name="矩形 10"/>
            <p:cNvSpPr/>
            <p:nvPr/>
          </p:nvSpPr>
          <p:spPr>
            <a:xfrm>
              <a:off x="1548" y="705"/>
              <a:ext cx="680" cy="680"/>
            </a:xfrm>
            <a:prstGeom prst="rect">
              <a:avLst/>
            </a:prstGeom>
            <a:solidFill>
              <a:srgbClr val="0CA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925" tIns="38963" rIns="77925" bIns="38963" rtlCol="0" anchor="ctr"/>
            <a:lstStyle/>
            <a:p>
              <a:pPr algn="ctr"/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5"/>
            <p:cNvSpPr txBox="1"/>
            <p:nvPr/>
          </p:nvSpPr>
          <p:spPr>
            <a:xfrm>
              <a:off x="2210" y="705"/>
              <a:ext cx="2940" cy="706"/>
            </a:xfrm>
            <a:prstGeom prst="rect">
              <a:avLst/>
            </a:prstGeom>
            <a:noFill/>
          </p:spPr>
          <p:txBody>
            <a:bodyPr wrap="square" lIns="77925" tIns="38963" rIns="77925" bIns="38963" rtlCol="0">
              <a:spAutoFit/>
            </a:bodyPr>
            <a:lstStyle/>
            <a:p>
              <a:r>
                <a:rPr lang="zh-CN" altLang="en-US" sz="2400" b="1" spc="128" dirty="0">
                  <a:solidFill>
                    <a:srgbClr val="4646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学习库简介</a:t>
              </a:r>
              <a:endParaRPr lang="zh-CN" altLang="en-US" sz="2400" b="1" spc="128" dirty="0">
                <a:solidFill>
                  <a:srgbClr val="4646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圆角矩形标注 13"/>
          <p:cNvSpPr>
            <a:spLocks noChangeArrowheads="1"/>
          </p:cNvSpPr>
          <p:nvPr/>
        </p:nvSpPr>
        <p:spPr bwMode="auto">
          <a:xfrm>
            <a:off x="4991105" y="2054354"/>
            <a:ext cx="3328988" cy="482600"/>
          </a:xfrm>
          <a:prstGeom prst="wedgeRoundRectCallout">
            <a:avLst>
              <a:gd name="adj1" fmla="val -66314"/>
              <a:gd name="adj2" fmla="val 21006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/>
            </a:solidFill>
            <a:prstDash val="dash"/>
            <a:miter lim="800000"/>
          </a:ln>
        </p:spPr>
        <p:txBody>
          <a:bodyPr lIns="99121" tIns="49560" rIns="99121" bIns="49560" anchor="ctr"/>
          <a:lstStyle/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大师讲堂：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点燃梦想，助跑人生，新东方大师级人物励志演讲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5465" y="557530"/>
            <a:ext cx="5615305" cy="4319270"/>
          </a:xfrm>
          <a:prstGeom prst="rect">
            <a:avLst/>
          </a:prstGeom>
        </p:spPr>
      </p:pic>
      <p:sp>
        <p:nvSpPr>
          <p:cNvPr id="6" name="圆角矩形标注 12"/>
          <p:cNvSpPr>
            <a:spLocks noChangeArrowheads="1"/>
          </p:cNvSpPr>
          <p:nvPr/>
        </p:nvSpPr>
        <p:spPr bwMode="auto">
          <a:xfrm>
            <a:off x="4990961" y="191706"/>
            <a:ext cx="3328988" cy="425450"/>
          </a:xfrm>
          <a:prstGeom prst="wedgeRoundRectCallout">
            <a:avLst>
              <a:gd name="adj1" fmla="val -42681"/>
              <a:gd name="adj2" fmla="val 24275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accent1"/>
            </a:solidFill>
            <a:prstDash val="dash"/>
            <a:miter lim="800000"/>
          </a:ln>
        </p:spPr>
        <p:txBody>
          <a:bodyPr lIns="99121" tIns="49560" rIns="99121" bIns="49560" anchor="ctr"/>
          <a:lstStyle/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视频推荐区域：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快速查看最新视频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85465" y="574675"/>
            <a:ext cx="211455" cy="121285"/>
          </a:xfrm>
          <a:prstGeom prst="rect">
            <a:avLst/>
          </a:prstGeom>
          <a:solidFill>
            <a:srgbClr val="FC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251520" y="1048152"/>
            <a:ext cx="2664000" cy="3816424"/>
          </a:xfrm>
          <a:prstGeom prst="rect">
            <a:avLst/>
          </a:prstGeom>
          <a:noFill/>
          <a:ln w="25400">
            <a:solidFill>
              <a:srgbClr val="1DC1AD"/>
            </a:solidFill>
            <a:prstDash val="sysDash"/>
            <a:miter lim="800000"/>
          </a:ln>
        </p:spPr>
        <p:txBody>
          <a:bodyPr lIns="99121" tIns="49560" rIns="99121" bIns="49560" anchor="ctr"/>
          <a:lstStyle/>
          <a:p>
            <a:pPr>
              <a:buFont typeface="Arial" panose="020B0604020202020204" pitchFamily="34" charset="0"/>
              <a:buNone/>
            </a:pPr>
            <a:endParaRPr lang="en-US" altLang="zh-CN" sz="1800" dirty="0">
              <a:ln w="12700">
                <a:noFill/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800" dirty="0">
                <a:ln w="12700">
                  <a:noFill/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学习库频道介绍</a:t>
            </a:r>
            <a:endParaRPr lang="en-US" altLang="zh-CN" sz="1800" dirty="0">
              <a:ln w="12700">
                <a:noFill/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800" dirty="0">
                <a:ln w="12700">
                  <a:noFill/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－资讯</a:t>
            </a:r>
            <a:endParaRPr lang="en-US" altLang="zh-CN" sz="1800" dirty="0">
              <a:ln w="12700">
                <a:noFill/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800" dirty="0">
                <a:ln w="12700">
                  <a:noFill/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－爱学励志</a:t>
            </a:r>
            <a:endParaRPr lang="en-US" altLang="zh-CN" sz="1800" dirty="0">
              <a:ln w="12700">
                <a:noFill/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400" dirty="0">
                <a:ln w="12700">
                  <a:noFill/>
                  <a:prstDash val="solid"/>
                </a:ln>
                <a:solidFill>
                  <a:srgbClr val="0CA2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爱学励志精选</a:t>
            </a:r>
            <a:r>
              <a:rPr lang="zh-CN" altLang="en-US" sz="14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俞敏洪、王强、徐小平</a:t>
            </a:r>
            <a:r>
              <a:rPr lang="zh-CN" altLang="en-US" sz="1400" dirty="0">
                <a:ln w="12700">
                  <a:noFill/>
                  <a:prstDash val="solid"/>
                </a:ln>
                <a:solidFill>
                  <a:srgbClr val="0CA2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等一线名师的精彩演讲及讲座视频，包括</a:t>
            </a:r>
            <a:r>
              <a:rPr lang="zh-CN" altLang="en-US" sz="14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职业规划、学习方法、人生感悟</a:t>
            </a:r>
            <a:r>
              <a:rPr lang="zh-CN" altLang="en-US" sz="1400" dirty="0">
                <a:ln w="12700">
                  <a:noFill/>
                  <a:prstDash val="solid"/>
                </a:ln>
                <a:solidFill>
                  <a:srgbClr val="0CA2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等。</a:t>
            </a:r>
            <a:endParaRPr lang="en-US" altLang="zh-CN" sz="1400" dirty="0">
              <a:ln w="12700">
                <a:noFill/>
                <a:prstDash val="solid"/>
              </a:ln>
              <a:solidFill>
                <a:srgbClr val="0CA29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400" dirty="0">
                <a:ln w="12700">
                  <a:noFill/>
                  <a:prstDash val="solid"/>
                </a:ln>
                <a:solidFill>
                  <a:srgbClr val="0CA2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作用：通过收听爱学励志频道的视频，您可以到感受奋发向上的学习精神，学习事半功倍的学习方法，指导学习、就业及人生规划。</a:t>
            </a:r>
            <a:endParaRPr lang="en-US" altLang="zh-CN" sz="1400" dirty="0">
              <a:ln w="12700">
                <a:noFill/>
                <a:prstDash val="solid"/>
              </a:ln>
              <a:solidFill>
                <a:srgbClr val="0CA29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9933" y="848306"/>
            <a:ext cx="5635531" cy="3888000"/>
          </a:xfrm>
          <a:prstGeom prst="rect">
            <a:avLst/>
          </a:prstGeom>
        </p:spPr>
      </p:pic>
      <p:sp>
        <p:nvSpPr>
          <p:cNvPr id="8" name="圆角矩形标注 14"/>
          <p:cNvSpPr>
            <a:spLocks noChangeArrowheads="1"/>
          </p:cNvSpPr>
          <p:nvPr/>
        </p:nvSpPr>
        <p:spPr bwMode="auto">
          <a:xfrm>
            <a:off x="5020310" y="170180"/>
            <a:ext cx="3330575" cy="587375"/>
          </a:xfrm>
          <a:prstGeom prst="wedgeRoundRectCallout">
            <a:avLst>
              <a:gd name="adj1" fmla="val -68620"/>
              <a:gd name="adj2" fmla="val 253167"/>
              <a:gd name="adj3" fmla="val 16667"/>
            </a:avLst>
          </a:prstGeom>
          <a:solidFill>
            <a:schemeClr val="tx2">
              <a:lumMod val="20000"/>
              <a:lumOff val="80000"/>
              <a:alpha val="95000"/>
            </a:schemeClr>
          </a:solidFill>
          <a:ln w="12700">
            <a:solidFill>
              <a:schemeClr val="accent1"/>
            </a:solidFill>
            <a:prstDash val="dash"/>
            <a:miter lim="800000"/>
          </a:ln>
        </p:spPr>
        <p:txBody>
          <a:bodyPr lIns="99121" tIns="49560" rIns="99121" bIns="49560" anchor="ctr"/>
          <a:lstStyle/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名师课堂：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包括国内应试、出国留学等各类考试复习指导视频，指点考试迷津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标注 17"/>
          <p:cNvSpPr>
            <a:spLocks noChangeArrowheads="1"/>
          </p:cNvSpPr>
          <p:nvPr/>
        </p:nvSpPr>
        <p:spPr bwMode="auto">
          <a:xfrm>
            <a:off x="4572000" y="3242310"/>
            <a:ext cx="3327400" cy="648970"/>
          </a:xfrm>
          <a:prstGeom prst="wedgeRoundRectCallout">
            <a:avLst>
              <a:gd name="adj1" fmla="val -60462"/>
              <a:gd name="adj2" fmla="val 119182"/>
              <a:gd name="adj3" fmla="val 16667"/>
            </a:avLst>
          </a:prstGeom>
          <a:solidFill>
            <a:schemeClr val="tx2">
              <a:lumMod val="20000"/>
              <a:lumOff val="80000"/>
              <a:alpha val="95000"/>
            </a:schemeClr>
          </a:solidFill>
          <a:ln w="12700">
            <a:solidFill>
              <a:schemeClr val="accent1"/>
            </a:solidFill>
            <a:prstDash val="dash"/>
            <a:miter lim="800000"/>
          </a:ln>
        </p:spPr>
        <p:txBody>
          <a:bodyPr lIns="99121" tIns="49560" rIns="99121" bIns="49560" anchor="ctr"/>
          <a:lstStyle/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高分学员经验分享：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高分学员分享学习经验谈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28015" y="400050"/>
            <a:ext cx="2287270" cy="448310"/>
            <a:chOff x="1548" y="705"/>
            <a:chExt cx="3602" cy="706"/>
          </a:xfrm>
        </p:grpSpPr>
        <p:sp>
          <p:nvSpPr>
            <p:cNvPr id="13" name="矩形 12"/>
            <p:cNvSpPr/>
            <p:nvPr/>
          </p:nvSpPr>
          <p:spPr>
            <a:xfrm>
              <a:off x="1548" y="705"/>
              <a:ext cx="680" cy="680"/>
            </a:xfrm>
            <a:prstGeom prst="rect">
              <a:avLst/>
            </a:prstGeom>
            <a:solidFill>
              <a:srgbClr val="0CA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925" tIns="38963" rIns="77925" bIns="38963" rtlCol="0" anchor="ctr"/>
            <a:lstStyle/>
            <a:p>
              <a:pPr algn="ctr"/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5"/>
            <p:cNvSpPr txBox="1"/>
            <p:nvPr/>
          </p:nvSpPr>
          <p:spPr>
            <a:xfrm>
              <a:off x="2210" y="705"/>
              <a:ext cx="2940" cy="706"/>
            </a:xfrm>
            <a:prstGeom prst="rect">
              <a:avLst/>
            </a:prstGeom>
            <a:noFill/>
          </p:spPr>
          <p:txBody>
            <a:bodyPr wrap="square" lIns="77925" tIns="38963" rIns="77925" bIns="38963" rtlCol="0">
              <a:spAutoFit/>
            </a:bodyPr>
            <a:lstStyle/>
            <a:p>
              <a:r>
                <a:rPr lang="zh-CN" altLang="en-US" sz="2400" b="1" spc="128" dirty="0">
                  <a:solidFill>
                    <a:srgbClr val="4646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学习库简介</a:t>
              </a:r>
              <a:endParaRPr lang="zh-CN" altLang="en-US" sz="2400" b="1" spc="128" dirty="0">
                <a:solidFill>
                  <a:srgbClr val="4646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5960" y="581660"/>
            <a:ext cx="5560695" cy="4146550"/>
          </a:xfrm>
          <a:prstGeom prst="rect">
            <a:avLst/>
          </a:prstGeom>
        </p:spPr>
      </p:pic>
      <p:sp>
        <p:nvSpPr>
          <p:cNvPr id="11" name="圆角矩形标注 12"/>
          <p:cNvSpPr>
            <a:spLocks noChangeArrowheads="1"/>
          </p:cNvSpPr>
          <p:nvPr/>
        </p:nvSpPr>
        <p:spPr bwMode="auto">
          <a:xfrm>
            <a:off x="4935220" y="299085"/>
            <a:ext cx="3860800" cy="351155"/>
          </a:xfrm>
          <a:prstGeom prst="wedgeRoundRectCallout">
            <a:avLst>
              <a:gd name="adj1" fmla="val -69483"/>
              <a:gd name="adj2" fmla="val 329319"/>
              <a:gd name="adj3" fmla="val 16667"/>
            </a:avLst>
          </a:prstGeom>
          <a:solidFill>
            <a:schemeClr val="tx2">
              <a:lumMod val="20000"/>
              <a:lumOff val="80000"/>
              <a:alpha val="95000"/>
            </a:schemeClr>
          </a:solidFill>
          <a:ln w="12700">
            <a:solidFill>
              <a:schemeClr val="accent1"/>
            </a:solidFill>
            <a:prstDash val="dash"/>
            <a:miter lim="800000"/>
          </a:ln>
        </p:spPr>
        <p:txBody>
          <a:bodyPr lIns="99121" tIns="49560" rIns="99121" bIns="49560" anchor="ctr"/>
          <a:lstStyle/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推荐区：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快速查看最新、最热、最全资料推荐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251520" y="1059582"/>
            <a:ext cx="2664000" cy="3816424"/>
          </a:xfrm>
          <a:prstGeom prst="rect">
            <a:avLst/>
          </a:prstGeom>
          <a:noFill/>
          <a:ln w="25400">
            <a:solidFill>
              <a:srgbClr val="1DC1AD"/>
            </a:solidFill>
            <a:prstDash val="sysDash"/>
            <a:miter lim="800000"/>
          </a:ln>
        </p:spPr>
        <p:txBody>
          <a:bodyPr lIns="99121" tIns="49560" rIns="99121" bIns="49560" anchor="ctr"/>
          <a:lstStyle/>
          <a:p>
            <a:pPr>
              <a:buFont typeface="Arial" panose="020B0604020202020204" pitchFamily="34" charset="0"/>
              <a:buNone/>
            </a:pPr>
            <a:endParaRPr lang="en-US" altLang="zh-CN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800" dirty="0">
                <a:ln w="12700">
                  <a:noFill/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学习库频道介绍</a:t>
            </a:r>
            <a:endParaRPr lang="en-US" altLang="zh-CN" sz="1800" dirty="0">
              <a:ln w="12700">
                <a:noFill/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800" dirty="0">
                <a:ln w="12700">
                  <a:noFill/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－资讯</a:t>
            </a:r>
            <a:endParaRPr lang="en-US" altLang="zh-CN" sz="1800" dirty="0">
              <a:ln w="12700">
                <a:noFill/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800" dirty="0">
                <a:ln w="12700">
                  <a:noFill/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－爱学资料</a:t>
            </a:r>
            <a:endParaRPr lang="en-US" altLang="zh-CN" sz="1800" dirty="0">
              <a:ln w="12700">
                <a:noFill/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400" dirty="0">
                <a:ln w="12700">
                  <a:noFill/>
                  <a:prstDash val="solid"/>
                </a:ln>
                <a:solidFill>
                  <a:srgbClr val="0CA2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简介：爱学资料经过精心设计和分类，确保准确性、前沿性、有用性。内容类别包括</a:t>
            </a:r>
            <a:r>
              <a:rPr lang="zh-CN" altLang="en-US" sz="14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课堂讲义、笔记、习题集、真题讲解、电子期刊</a:t>
            </a:r>
            <a:r>
              <a:rPr lang="zh-CN" altLang="en-US" sz="1400" dirty="0">
                <a:ln w="12700">
                  <a:noFill/>
                  <a:prstDash val="solid"/>
                </a:ln>
                <a:solidFill>
                  <a:srgbClr val="0CA2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；分类体系与课程同步，科学清晰，又符合同学们学习资料的使用习惯。</a:t>
            </a:r>
            <a:r>
              <a:rPr lang="en-US" altLang="zh-CN" sz="1400" dirty="0">
                <a:ln w="12700">
                  <a:noFill/>
                  <a:prstDash val="solid"/>
                </a:ln>
                <a:solidFill>
                  <a:srgbClr val="0CA2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sz="1400" dirty="0">
                <a:ln w="12700">
                  <a:noFill/>
                  <a:prstDash val="solid"/>
                </a:ln>
                <a:solidFill>
                  <a:srgbClr val="0CA2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作用：爱学资料是网络课程的有力补充，既可以巩固所学，也可丰富、扩展知识面。同时强大的跨库检索功能，帮助您在海量资料中快速寻找对自己有价值的内容，提升用户体验。</a:t>
            </a:r>
            <a:endParaRPr lang="en-US" altLang="zh-CN" sz="1400" dirty="0">
              <a:ln w="12700">
                <a:noFill/>
                <a:prstDash val="solid"/>
              </a:ln>
              <a:solidFill>
                <a:srgbClr val="0CA29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圆角矩形标注 13"/>
          <p:cNvSpPr>
            <a:spLocks noChangeArrowheads="1"/>
          </p:cNvSpPr>
          <p:nvPr/>
        </p:nvSpPr>
        <p:spPr bwMode="auto">
          <a:xfrm>
            <a:off x="5280025" y="1857375"/>
            <a:ext cx="3265805" cy="588010"/>
          </a:xfrm>
          <a:prstGeom prst="wedgeRoundRectCallout">
            <a:avLst>
              <a:gd name="adj1" fmla="val -97824"/>
              <a:gd name="adj2" fmla="val 78565"/>
              <a:gd name="adj3" fmla="val 16667"/>
            </a:avLst>
          </a:prstGeom>
          <a:solidFill>
            <a:schemeClr val="tx2">
              <a:lumMod val="20000"/>
              <a:lumOff val="80000"/>
              <a:alpha val="95000"/>
            </a:schemeClr>
          </a:solidFill>
          <a:ln w="12700">
            <a:solidFill>
              <a:schemeClr val="accent1"/>
            </a:solidFill>
            <a:prstDash val="dash"/>
            <a:miter lim="800000"/>
          </a:ln>
        </p:spPr>
        <p:txBody>
          <a:bodyPr lIns="99121" tIns="49560" rIns="99121" bIns="49560" anchor="ctr"/>
          <a:lstStyle/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分类下载区：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资料按科目分类，方便用户快速查看需要的资料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标注 14"/>
          <p:cNvSpPr>
            <a:spLocks noChangeArrowheads="1"/>
          </p:cNvSpPr>
          <p:nvPr/>
        </p:nvSpPr>
        <p:spPr bwMode="auto">
          <a:xfrm>
            <a:off x="5201285" y="2820670"/>
            <a:ext cx="3503930" cy="834390"/>
          </a:xfrm>
          <a:prstGeom prst="wedgeRoundRectCallout">
            <a:avLst>
              <a:gd name="adj1" fmla="val -88579"/>
              <a:gd name="adj2" fmla="val 80333"/>
              <a:gd name="adj3" fmla="val 16667"/>
            </a:avLst>
          </a:prstGeom>
          <a:solidFill>
            <a:schemeClr val="tx2">
              <a:lumMod val="20000"/>
              <a:lumOff val="80000"/>
              <a:alpha val="95000"/>
            </a:schemeClr>
          </a:solidFill>
          <a:ln w="12700">
            <a:solidFill>
              <a:schemeClr val="accent1"/>
            </a:solidFill>
            <a:prstDash val="dash"/>
            <a:miter lim="800000"/>
          </a:ln>
        </p:spPr>
        <p:txBody>
          <a:bodyPr lIns="99121" tIns="49560" rIns="99121" bIns="49560" anchor="ctr"/>
          <a:lstStyle/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电子期刊：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每季度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期电子杂志，内容集考试、学习、生活、娱乐于一体，极具趣味性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28015" y="417195"/>
            <a:ext cx="2287270" cy="448310"/>
            <a:chOff x="1548" y="705"/>
            <a:chExt cx="3602" cy="706"/>
          </a:xfrm>
        </p:grpSpPr>
        <p:sp>
          <p:nvSpPr>
            <p:cNvPr id="14" name="矩形 13"/>
            <p:cNvSpPr/>
            <p:nvPr/>
          </p:nvSpPr>
          <p:spPr>
            <a:xfrm>
              <a:off x="1548" y="705"/>
              <a:ext cx="680" cy="680"/>
            </a:xfrm>
            <a:prstGeom prst="rect">
              <a:avLst/>
            </a:prstGeom>
            <a:solidFill>
              <a:srgbClr val="0CA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925" tIns="38963" rIns="77925" bIns="38963" rtlCol="0" anchor="ctr"/>
            <a:lstStyle/>
            <a:p>
              <a:pPr algn="ctr"/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5"/>
            <p:cNvSpPr txBox="1"/>
            <p:nvPr/>
          </p:nvSpPr>
          <p:spPr>
            <a:xfrm>
              <a:off x="2210" y="705"/>
              <a:ext cx="2940" cy="706"/>
            </a:xfrm>
            <a:prstGeom prst="rect">
              <a:avLst/>
            </a:prstGeom>
            <a:noFill/>
          </p:spPr>
          <p:txBody>
            <a:bodyPr wrap="square" lIns="77925" tIns="38963" rIns="77925" bIns="38963" rtlCol="0">
              <a:spAutoFit/>
            </a:bodyPr>
            <a:lstStyle/>
            <a:p>
              <a:r>
                <a:rPr lang="zh-CN" altLang="en-US" sz="2400" b="1" spc="128" dirty="0">
                  <a:solidFill>
                    <a:srgbClr val="4646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学习库简介</a:t>
              </a:r>
              <a:endParaRPr lang="zh-CN" altLang="en-US" sz="2400" b="1" spc="128" dirty="0">
                <a:solidFill>
                  <a:srgbClr val="4646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3235960" y="581025"/>
            <a:ext cx="178435" cy="121920"/>
          </a:xfrm>
          <a:prstGeom prst="rect">
            <a:avLst/>
          </a:prstGeom>
          <a:solidFill>
            <a:srgbClr val="FC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2135" y="836295"/>
            <a:ext cx="5526405" cy="4039235"/>
          </a:xfrm>
          <a:prstGeom prst="rect">
            <a:avLst/>
          </a:prstGeom>
        </p:spPr>
      </p:pic>
      <p:sp>
        <p:nvSpPr>
          <p:cNvPr id="9" name="矩形 5"/>
          <p:cNvSpPr>
            <a:spLocks noChangeArrowheads="1"/>
          </p:cNvSpPr>
          <p:nvPr/>
        </p:nvSpPr>
        <p:spPr bwMode="auto">
          <a:xfrm>
            <a:off x="251520" y="1043562"/>
            <a:ext cx="2664000" cy="3832443"/>
          </a:xfrm>
          <a:prstGeom prst="rect">
            <a:avLst/>
          </a:prstGeom>
          <a:noFill/>
          <a:ln w="25400">
            <a:solidFill>
              <a:srgbClr val="1DC1AD"/>
            </a:solidFill>
            <a:prstDash val="sysDash"/>
            <a:miter lim="800000"/>
          </a:ln>
        </p:spPr>
        <p:txBody>
          <a:bodyPr lIns="99121" tIns="49560" rIns="99121" bIns="49560" anchor="ctr"/>
          <a:lstStyle/>
          <a:p>
            <a:pPr>
              <a:buFont typeface="Arial" panose="020B0604020202020204" pitchFamily="34" charset="0"/>
              <a:buNone/>
            </a:pPr>
            <a:endParaRPr lang="en-US" altLang="zh-CN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800" dirty="0">
                <a:ln w="12700">
                  <a:noFill/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学习库频道介绍</a:t>
            </a:r>
            <a:endParaRPr lang="en-US" altLang="zh-CN" sz="1800" dirty="0">
              <a:ln w="12700">
                <a:noFill/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800" dirty="0">
                <a:ln w="12700">
                  <a:noFill/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－资讯</a:t>
            </a:r>
            <a:endParaRPr lang="en-US" altLang="zh-CN" sz="1800" dirty="0">
              <a:ln w="12700">
                <a:noFill/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CN" altLang="en-US" sz="1800" dirty="0">
                <a:ln w="12700">
                  <a:noFill/>
                  <a:prstDash val="solid"/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－爱学互动</a:t>
            </a:r>
            <a:endParaRPr lang="en-US" altLang="zh-CN" sz="1800" dirty="0">
              <a:ln w="12700">
                <a:noFill/>
                <a:prstDash val="solid"/>
              </a:ln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ln w="12700">
                  <a:noFill/>
                  <a:prstDash val="solid"/>
                </a:ln>
                <a:solidFill>
                  <a:srgbClr val="0CA2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简介：爱学互动包括</a:t>
            </a:r>
            <a:r>
              <a:rPr lang="en-US" altLang="zh-CN" sz="14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YY</a:t>
            </a:r>
            <a:r>
              <a:rPr lang="zh-CN" altLang="en-US" sz="14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语音直播课堂、时时英语电台、论坛</a:t>
            </a:r>
            <a:r>
              <a:rPr lang="zh-CN" altLang="en-US" sz="1400" dirty="0">
                <a:ln w="12700">
                  <a:noFill/>
                  <a:prstDash val="solid"/>
                </a:ln>
                <a:solidFill>
                  <a:srgbClr val="0CA2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三个互动栏目。涵盖娱乐、生活、文化类型，趣味性也比较强，用户在</a:t>
            </a:r>
            <a:r>
              <a:rPr lang="zh-CN" altLang="en-US" sz="14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锻炼口语、听力</a:t>
            </a:r>
            <a:r>
              <a:rPr lang="zh-CN" altLang="en-US" sz="1400" dirty="0">
                <a:ln w="12700">
                  <a:noFill/>
                  <a:prstDash val="solid"/>
                </a:ln>
                <a:solidFill>
                  <a:srgbClr val="0CA2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技能的同时，也能了解到</a:t>
            </a:r>
            <a:r>
              <a:rPr lang="zh-CN" altLang="en-US" sz="14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西方文化</a:t>
            </a:r>
            <a:r>
              <a:rPr lang="zh-CN" altLang="en-US" sz="1400" dirty="0">
                <a:ln w="12700">
                  <a:noFill/>
                  <a:prstDash val="solid"/>
                </a:ln>
                <a:solidFill>
                  <a:srgbClr val="0CA2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，提高英语</a:t>
            </a:r>
            <a:r>
              <a:rPr lang="zh-CN" altLang="en-US" sz="1400" b="1" dirty="0">
                <a:ln w="12700">
                  <a:noFill/>
                  <a:prstDash val="soli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文化素养</a:t>
            </a:r>
            <a:r>
              <a:rPr lang="zh-CN" altLang="en-US" sz="1400" dirty="0">
                <a:ln w="12700">
                  <a:noFill/>
                  <a:prstDash val="solid"/>
                </a:ln>
                <a:solidFill>
                  <a:srgbClr val="0CA2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400" dirty="0">
              <a:ln w="12700">
                <a:noFill/>
                <a:prstDash val="solid"/>
              </a:ln>
              <a:solidFill>
                <a:srgbClr val="0CA29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zh-CN" sz="1400" dirty="0">
              <a:ln w="12700">
                <a:noFill/>
                <a:prstDash val="solid"/>
              </a:ln>
              <a:solidFill>
                <a:srgbClr val="0CA29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zh-CN" altLang="en-US" sz="1400" dirty="0">
                <a:ln w="12700">
                  <a:noFill/>
                  <a:prstDash val="solid"/>
                </a:ln>
                <a:solidFill>
                  <a:srgbClr val="0CA29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作用：爱学互动是学习库为广大学员提供实时在线交流平台，学员与名师可以通过语音时时交流互动，及时解决学习中的疑难问题。</a:t>
            </a:r>
            <a:endParaRPr lang="en-US" altLang="zh-CN" sz="1400" dirty="0">
              <a:ln w="12700">
                <a:noFill/>
                <a:prstDash val="solid"/>
              </a:ln>
              <a:solidFill>
                <a:srgbClr val="0CA29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CN" sz="1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圆角矩形标注 11"/>
          <p:cNvSpPr>
            <a:spLocks noChangeArrowheads="1"/>
          </p:cNvSpPr>
          <p:nvPr/>
        </p:nvSpPr>
        <p:spPr bwMode="auto">
          <a:xfrm>
            <a:off x="5365750" y="118745"/>
            <a:ext cx="3503930" cy="777240"/>
          </a:xfrm>
          <a:prstGeom prst="wedgeRoundRectCallout">
            <a:avLst>
              <a:gd name="adj1" fmla="val -60333"/>
              <a:gd name="adj2" fmla="val 174260"/>
              <a:gd name="adj3" fmla="val 16667"/>
            </a:avLst>
          </a:prstGeom>
          <a:solidFill>
            <a:schemeClr val="tx2">
              <a:lumMod val="20000"/>
              <a:lumOff val="80000"/>
              <a:alpha val="95000"/>
            </a:schemeClr>
          </a:solidFill>
          <a:ln w="12700">
            <a:solidFill>
              <a:schemeClr val="accent1"/>
            </a:solidFill>
            <a:prstDash val="dash"/>
            <a:miter lim="800000"/>
          </a:ln>
        </p:spPr>
        <p:txBody>
          <a:bodyPr lIns="99121" tIns="49560" rIns="99121" bIns="49560" anchor="ctr"/>
          <a:lstStyle/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课堂推荐区域，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定期推出精品课堂专题，将分散的课堂内容体系化，方便用户学习使用；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圆角矩形标注 12"/>
          <p:cNvSpPr>
            <a:spLocks noChangeArrowheads="1"/>
          </p:cNvSpPr>
          <p:nvPr/>
        </p:nvSpPr>
        <p:spPr bwMode="auto">
          <a:xfrm>
            <a:off x="4906645" y="2207895"/>
            <a:ext cx="3529330" cy="1823085"/>
          </a:xfrm>
          <a:prstGeom prst="wedgeRoundRectCallout">
            <a:avLst>
              <a:gd name="adj1" fmla="val -66413"/>
              <a:gd name="adj2" fmla="val 23421"/>
              <a:gd name="adj3" fmla="val 16667"/>
            </a:avLst>
          </a:prstGeom>
          <a:solidFill>
            <a:schemeClr val="tx2">
              <a:lumMod val="20000"/>
              <a:lumOff val="80000"/>
              <a:alpha val="95000"/>
            </a:schemeClr>
          </a:solidFill>
          <a:ln w="12700">
            <a:solidFill>
              <a:schemeClr val="accent1"/>
            </a:solidFill>
            <a:prstDash val="dash"/>
            <a:miter lim="800000"/>
          </a:ln>
        </p:spPr>
        <p:txBody>
          <a:bodyPr lIns="99121" tIns="49560" rIns="99121" bIns="49560" anchor="ctr"/>
          <a:lstStyle/>
          <a:p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英语直播课堂：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包含考试辅导、新概念、时文赏析等课程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左侧为每周课表，帮用户筛选有用的课程信息；右侧为往期推荐课程的回顾，含讲义、笔记、音频文件等辅助学习资料，用户即使错过直播时间，精彩内容也不会错过</a:t>
            </a:r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28015" y="387985"/>
            <a:ext cx="2287270" cy="448310"/>
            <a:chOff x="1548" y="705"/>
            <a:chExt cx="3602" cy="706"/>
          </a:xfrm>
        </p:grpSpPr>
        <p:sp>
          <p:nvSpPr>
            <p:cNvPr id="8" name="矩形 7"/>
            <p:cNvSpPr/>
            <p:nvPr/>
          </p:nvSpPr>
          <p:spPr>
            <a:xfrm>
              <a:off x="1548" y="705"/>
              <a:ext cx="680" cy="680"/>
            </a:xfrm>
            <a:prstGeom prst="rect">
              <a:avLst/>
            </a:prstGeom>
            <a:solidFill>
              <a:srgbClr val="0CA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925" tIns="38963" rIns="77925" bIns="38963" rtlCol="0" anchor="ctr"/>
            <a:lstStyle/>
            <a:p>
              <a:pPr algn="ctr"/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5"/>
            <p:cNvSpPr txBox="1"/>
            <p:nvPr/>
          </p:nvSpPr>
          <p:spPr>
            <a:xfrm>
              <a:off x="2210" y="705"/>
              <a:ext cx="2940" cy="706"/>
            </a:xfrm>
            <a:prstGeom prst="rect">
              <a:avLst/>
            </a:prstGeom>
            <a:noFill/>
          </p:spPr>
          <p:txBody>
            <a:bodyPr wrap="square" lIns="77925" tIns="38963" rIns="77925" bIns="38963" rtlCol="0">
              <a:spAutoFit/>
            </a:bodyPr>
            <a:lstStyle/>
            <a:p>
              <a:r>
                <a:rPr lang="zh-CN" altLang="en-US" sz="2400" b="1" spc="128" dirty="0">
                  <a:solidFill>
                    <a:srgbClr val="46464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学习库简介</a:t>
              </a:r>
              <a:endParaRPr lang="zh-CN" altLang="en-US" sz="2400" b="1" spc="128" dirty="0">
                <a:solidFill>
                  <a:srgbClr val="46464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3112135" y="819785"/>
            <a:ext cx="201295" cy="137795"/>
          </a:xfrm>
          <a:prstGeom prst="rect">
            <a:avLst/>
          </a:prstGeom>
          <a:solidFill>
            <a:srgbClr val="FCF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 autoUpdateAnimBg="0"/>
      <p:bldP spid="14" grpId="0" bldLvl="0" animBg="1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A000120150716A18KPBG</Template>
  <TotalTime>0</TotalTime>
  <Words>3149</Words>
  <Application>WPS 演示</Application>
  <PresentationFormat>全屏显示(16:9)</PresentationFormat>
  <Paragraphs>295</Paragraphs>
  <Slides>21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微软雅黑</vt:lpstr>
      <vt:lpstr>华文隶书</vt:lpstr>
      <vt:lpstr>Calibri</vt:lpstr>
      <vt:lpstr>Arial Unicode MS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PC</dc:creator>
  <cp:lastModifiedBy>Euphemia.Y</cp:lastModifiedBy>
  <cp:revision>260</cp:revision>
  <dcterms:created xsi:type="dcterms:W3CDTF">2015-07-28T05:46:00Z</dcterms:created>
  <dcterms:modified xsi:type="dcterms:W3CDTF">2018-04-04T10:41:31Z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